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08138ab7b1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08138ab7b1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08138ab7b1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08138ab7b1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08e720e74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08e720e74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08e720e74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08e720e74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08e720e74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08e720e74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08e720e74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08e720e74b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08e720e74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08e720e74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08138ab7b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08138ab7b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08138ab7b1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08138ab7b1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08138ab7b1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08138ab7b1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08e720e74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08e720e74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08e720e74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08e720e74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08e720e74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208e720e74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08e720e74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08e720e74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08e720e74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08e720e74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mailto:secretariat.pass@resamut.fr" TargetMode="Externa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8.png"/><Relationship Id="rId9" Type="http://schemas.openxmlformats.org/officeDocument/2006/relationships/image" Target="../media/image10.png"/><Relationship Id="rId5" Type="http://schemas.openxmlformats.org/officeDocument/2006/relationships/image" Target="../media/image9.png"/><Relationship Id="rId6" Type="http://schemas.openxmlformats.org/officeDocument/2006/relationships/image" Target="../media/image1.png"/><Relationship Id="rId7" Type="http://schemas.openxmlformats.org/officeDocument/2006/relationships/image" Target="../media/image2.png"/><Relationship Id="rId8"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53133" y="4516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fr">
                <a:solidFill>
                  <a:srgbClr val="741B47"/>
                </a:solidFill>
              </a:rPr>
              <a:t>Permanence d’accès aux soins de santé</a:t>
            </a:r>
            <a:endParaRPr b="1">
              <a:solidFill>
                <a:srgbClr val="741B47"/>
              </a:solidFill>
            </a:endParaRPr>
          </a:p>
        </p:txBody>
      </p:sp>
      <p:sp>
        <p:nvSpPr>
          <p:cNvPr id="55" name="Google Shape;55;p13"/>
          <p:cNvSpPr txBox="1"/>
          <p:nvPr>
            <p:ph idx="1" type="subTitle"/>
          </p:nvPr>
        </p:nvSpPr>
        <p:spPr>
          <a:xfrm>
            <a:off x="0" y="2689450"/>
            <a:ext cx="8520600" cy="7926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None/>
            </a:pPr>
            <a:r>
              <a:rPr i="1" lang="fr" sz="2600"/>
              <a:t>Hôpital Saint Joseph Saint Luc</a:t>
            </a:r>
            <a:endParaRPr i="1" sz="2600"/>
          </a:p>
          <a:p>
            <a:pPr indent="0" lvl="0" marL="0" rtl="0" algn="ctr">
              <a:spcBef>
                <a:spcPts val="0"/>
              </a:spcBef>
              <a:spcAft>
                <a:spcPts val="0"/>
              </a:spcAft>
              <a:buNone/>
            </a:pPr>
            <a:r>
              <a:t/>
            </a:r>
            <a:endParaRPr i="1" sz="2600"/>
          </a:p>
        </p:txBody>
      </p:sp>
      <p:sp>
        <p:nvSpPr>
          <p:cNvPr id="56" name="Google Shape;56;p13"/>
          <p:cNvSpPr txBox="1"/>
          <p:nvPr/>
        </p:nvSpPr>
        <p:spPr>
          <a:xfrm>
            <a:off x="2027400" y="3935425"/>
            <a:ext cx="68049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i="1" lang="fr" sz="1600">
                <a:solidFill>
                  <a:srgbClr val="741B47"/>
                </a:solidFill>
              </a:rPr>
              <a:t>Mariène Perez, assistante sociale</a:t>
            </a:r>
            <a:endParaRPr b="1" i="1" sz="1600">
              <a:solidFill>
                <a:srgbClr val="741B47"/>
              </a:solidFill>
            </a:endParaRPr>
          </a:p>
          <a:p>
            <a:pPr indent="0" lvl="0" marL="0" rtl="0" algn="l">
              <a:spcBef>
                <a:spcPts val="0"/>
              </a:spcBef>
              <a:spcAft>
                <a:spcPts val="0"/>
              </a:spcAft>
              <a:buNone/>
            </a:pPr>
            <a:r>
              <a:rPr b="1" i="1" lang="fr" sz="1600">
                <a:solidFill>
                  <a:srgbClr val="741B47"/>
                </a:solidFill>
              </a:rPr>
              <a:t>Martin Floquet, médecin généraliste</a:t>
            </a:r>
            <a:endParaRPr b="1" i="1" sz="1600">
              <a:solidFill>
                <a:srgbClr val="741B47"/>
              </a:solidFill>
            </a:endParaRPr>
          </a:p>
        </p:txBody>
      </p:sp>
      <p:sp>
        <p:nvSpPr>
          <p:cNvPr id="57" name="Google Shape;57;p13"/>
          <p:cNvSpPr txBox="1"/>
          <p:nvPr/>
        </p:nvSpPr>
        <p:spPr>
          <a:xfrm>
            <a:off x="6502600" y="3667225"/>
            <a:ext cx="1569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58" name="Google Shape;58;p13"/>
          <p:cNvPicPr preferRelativeResize="0"/>
          <p:nvPr/>
        </p:nvPicPr>
        <p:blipFill rotWithShape="1">
          <a:blip r:embed="rId3">
            <a:alphaModFix/>
          </a:blip>
          <a:srcRect b="0" l="24807" r="25257" t="0"/>
          <a:stretch/>
        </p:blipFill>
        <p:spPr>
          <a:xfrm>
            <a:off x="6817075" y="2835900"/>
            <a:ext cx="2015225" cy="22733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Personnes accompagnées à la PASS de SJSL</a:t>
            </a:r>
            <a:endParaRPr b="1">
              <a:solidFill>
                <a:srgbClr val="741B47"/>
              </a:solidFill>
            </a:endParaRPr>
          </a:p>
        </p:txBody>
      </p:sp>
      <p:sp>
        <p:nvSpPr>
          <p:cNvPr id="125" name="Google Shape;125;p22"/>
          <p:cNvSpPr txBox="1"/>
          <p:nvPr>
            <p:ph idx="1" type="body"/>
          </p:nvPr>
        </p:nvSpPr>
        <p:spPr>
          <a:xfrm>
            <a:off x="311700" y="1206800"/>
            <a:ext cx="5441100" cy="37728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018"/>
              <a:buNone/>
            </a:pPr>
            <a:r>
              <a:rPr lang="fr" sz="1765">
                <a:solidFill>
                  <a:srgbClr val="741B47"/>
                </a:solidFill>
              </a:rPr>
              <a:t>Personnes majeures exclusivement</a:t>
            </a:r>
            <a:endParaRPr sz="1765">
              <a:solidFill>
                <a:srgbClr val="741B47"/>
              </a:solidFill>
            </a:endParaRPr>
          </a:p>
          <a:p>
            <a:pPr indent="0" lvl="0" marL="0" rtl="0" algn="l">
              <a:lnSpc>
                <a:spcPct val="95000"/>
              </a:lnSpc>
              <a:spcBef>
                <a:spcPts val="1200"/>
              </a:spcBef>
              <a:spcAft>
                <a:spcPts val="0"/>
              </a:spcAft>
              <a:buSzPts val="1018"/>
              <a:buNone/>
            </a:pPr>
            <a:r>
              <a:rPr lang="fr" sz="1765">
                <a:solidFill>
                  <a:srgbClr val="741B47"/>
                </a:solidFill>
              </a:rPr>
              <a:t>Large majorité de personnes exilées :</a:t>
            </a:r>
            <a:endParaRPr sz="1765">
              <a:solidFill>
                <a:srgbClr val="741B47"/>
              </a:solidFill>
            </a:endParaRPr>
          </a:p>
          <a:p>
            <a:pPr indent="-340677" lvl="0" marL="457200" rtl="0" algn="l">
              <a:lnSpc>
                <a:spcPct val="95000"/>
              </a:lnSpc>
              <a:spcBef>
                <a:spcPts val="1200"/>
              </a:spcBef>
              <a:spcAft>
                <a:spcPts val="0"/>
              </a:spcAft>
              <a:buClr>
                <a:srgbClr val="741B47"/>
              </a:buClr>
              <a:buSzPts val="1765"/>
              <a:buChar char="-"/>
            </a:pPr>
            <a:r>
              <a:rPr lang="fr" sz="1765">
                <a:solidFill>
                  <a:srgbClr val="741B47"/>
                </a:solidFill>
              </a:rPr>
              <a:t>temps de présence insuffisant pour ouvrir des droits</a:t>
            </a:r>
            <a:endParaRPr sz="1765">
              <a:solidFill>
                <a:srgbClr val="741B47"/>
              </a:solidFill>
            </a:endParaRPr>
          </a:p>
          <a:p>
            <a:pPr indent="-340677" lvl="0" marL="457200" rtl="0" algn="l">
              <a:lnSpc>
                <a:spcPct val="95000"/>
              </a:lnSpc>
              <a:spcBef>
                <a:spcPts val="0"/>
              </a:spcBef>
              <a:spcAft>
                <a:spcPts val="0"/>
              </a:spcAft>
              <a:buClr>
                <a:srgbClr val="741B47"/>
              </a:buClr>
              <a:buSzPts val="1765"/>
              <a:buChar char="-"/>
            </a:pPr>
            <a:r>
              <a:rPr lang="fr" sz="1765">
                <a:solidFill>
                  <a:srgbClr val="741B47"/>
                </a:solidFill>
              </a:rPr>
              <a:t>barrière linguistique</a:t>
            </a:r>
            <a:endParaRPr sz="1765">
              <a:solidFill>
                <a:srgbClr val="741B47"/>
              </a:solidFill>
            </a:endParaRPr>
          </a:p>
          <a:p>
            <a:pPr indent="-340677" lvl="0" marL="457200" rtl="0" algn="l">
              <a:lnSpc>
                <a:spcPct val="95000"/>
              </a:lnSpc>
              <a:spcBef>
                <a:spcPts val="0"/>
              </a:spcBef>
              <a:spcAft>
                <a:spcPts val="0"/>
              </a:spcAft>
              <a:buClr>
                <a:srgbClr val="741B47"/>
              </a:buClr>
              <a:buSzPts val="1765"/>
              <a:buChar char="-"/>
            </a:pPr>
            <a:r>
              <a:rPr lang="fr" sz="1765">
                <a:solidFill>
                  <a:srgbClr val="741B47"/>
                </a:solidFill>
              </a:rPr>
              <a:t>problématiques de droits au séjour ++</a:t>
            </a:r>
            <a:endParaRPr sz="1765">
              <a:solidFill>
                <a:srgbClr val="741B47"/>
              </a:solidFill>
            </a:endParaRPr>
          </a:p>
          <a:p>
            <a:pPr indent="-340677" lvl="0" marL="457200" rtl="0" algn="l">
              <a:lnSpc>
                <a:spcPct val="95000"/>
              </a:lnSpc>
              <a:spcBef>
                <a:spcPts val="0"/>
              </a:spcBef>
              <a:spcAft>
                <a:spcPts val="0"/>
              </a:spcAft>
              <a:buClr>
                <a:srgbClr val="741B47"/>
              </a:buClr>
              <a:buSzPts val="1765"/>
              <a:buChar char="-"/>
            </a:pPr>
            <a:r>
              <a:rPr lang="fr" sz="1765">
                <a:solidFill>
                  <a:srgbClr val="741B47"/>
                </a:solidFill>
              </a:rPr>
              <a:t>absence d’hébergement ++</a:t>
            </a:r>
            <a:endParaRPr sz="1765">
              <a:solidFill>
                <a:srgbClr val="741B47"/>
              </a:solidFill>
            </a:endParaRPr>
          </a:p>
          <a:p>
            <a:pPr indent="-340677" lvl="0" marL="457200" rtl="0" algn="l">
              <a:lnSpc>
                <a:spcPct val="95000"/>
              </a:lnSpc>
              <a:spcBef>
                <a:spcPts val="0"/>
              </a:spcBef>
              <a:spcAft>
                <a:spcPts val="0"/>
              </a:spcAft>
              <a:buClr>
                <a:srgbClr val="741B47"/>
              </a:buClr>
              <a:buSzPts val="1765"/>
              <a:buChar char="-"/>
            </a:pPr>
            <a:r>
              <a:rPr lang="fr" sz="1765">
                <a:solidFill>
                  <a:srgbClr val="741B47"/>
                </a:solidFill>
              </a:rPr>
              <a:t>…</a:t>
            </a:r>
            <a:endParaRPr sz="1765">
              <a:solidFill>
                <a:srgbClr val="741B47"/>
              </a:solidFill>
            </a:endParaRPr>
          </a:p>
          <a:p>
            <a:pPr indent="0" lvl="0" marL="0" rtl="0" algn="l">
              <a:lnSpc>
                <a:spcPct val="95000"/>
              </a:lnSpc>
              <a:spcBef>
                <a:spcPts val="1200"/>
              </a:spcBef>
              <a:spcAft>
                <a:spcPts val="1200"/>
              </a:spcAft>
              <a:buSzPts val="1018"/>
              <a:buNone/>
            </a:pPr>
            <a:r>
              <a:rPr lang="fr" sz="1765">
                <a:solidFill>
                  <a:srgbClr val="741B47"/>
                </a:solidFill>
              </a:rPr>
              <a:t>Et/ou personnes éloignées du soin du fait de leur parcours de rue, de problématiques de santé mentale et/ou addictologique</a:t>
            </a:r>
            <a:endParaRPr sz="1765">
              <a:solidFill>
                <a:srgbClr val="741B47"/>
              </a:solidFill>
            </a:endParaRPr>
          </a:p>
        </p:txBody>
      </p:sp>
      <p:pic>
        <p:nvPicPr>
          <p:cNvPr id="126" name="Google Shape;126;p22"/>
          <p:cNvPicPr preferRelativeResize="0"/>
          <p:nvPr/>
        </p:nvPicPr>
        <p:blipFill>
          <a:blip r:embed="rId3">
            <a:alphaModFix/>
          </a:blip>
          <a:stretch>
            <a:fillRect/>
          </a:stretch>
        </p:blipFill>
        <p:spPr>
          <a:xfrm rot="5400000">
            <a:off x="5664350" y="1986057"/>
            <a:ext cx="3397651" cy="19915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Motifs de santé</a:t>
            </a:r>
            <a:endParaRPr b="1">
              <a:solidFill>
                <a:srgbClr val="741B47"/>
              </a:solidFill>
            </a:endParaRPr>
          </a:p>
        </p:txBody>
      </p:sp>
      <p:sp>
        <p:nvSpPr>
          <p:cNvPr id="132" name="Google Shape;132;p23"/>
          <p:cNvSpPr txBox="1"/>
          <p:nvPr>
            <p:ph idx="1" type="body"/>
          </p:nvPr>
        </p:nvSpPr>
        <p:spPr>
          <a:xfrm>
            <a:off x="2629800" y="1152475"/>
            <a:ext cx="6202500" cy="3932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solidFill>
                  <a:srgbClr val="741B47"/>
                </a:solidFill>
              </a:rPr>
              <a:t>P</a:t>
            </a:r>
            <a:r>
              <a:rPr lang="fr" sz="1800">
                <a:solidFill>
                  <a:srgbClr val="741B47"/>
                </a:solidFill>
              </a:rPr>
              <a:t>athologies rencontrées en médecine générale “classique”: pb cardiovasculaires, diabète, cancers …</a:t>
            </a:r>
            <a:endParaRPr sz="1800">
              <a:solidFill>
                <a:srgbClr val="741B47"/>
              </a:solidFill>
            </a:endParaRPr>
          </a:p>
          <a:p>
            <a:pPr indent="0" lvl="0" marL="0" rtl="0" algn="l">
              <a:spcBef>
                <a:spcPts val="0"/>
              </a:spcBef>
              <a:spcAft>
                <a:spcPts val="0"/>
              </a:spcAft>
              <a:buNone/>
            </a:pPr>
            <a:r>
              <a:t/>
            </a:r>
            <a:endParaRPr>
              <a:solidFill>
                <a:srgbClr val="741B47"/>
              </a:solidFill>
            </a:endParaRPr>
          </a:p>
          <a:p>
            <a:pPr indent="0" lvl="0" marL="0" rtl="0" algn="l">
              <a:spcBef>
                <a:spcPts val="0"/>
              </a:spcBef>
              <a:spcAft>
                <a:spcPts val="0"/>
              </a:spcAft>
              <a:buNone/>
            </a:pPr>
            <a:r>
              <a:rPr lang="fr" sz="1800">
                <a:solidFill>
                  <a:srgbClr val="741B47"/>
                </a:solidFill>
              </a:rPr>
              <a:t>Suivis de grossesse (sage-femme ou MG)</a:t>
            </a:r>
            <a:endParaRPr sz="1800">
              <a:solidFill>
                <a:srgbClr val="741B47"/>
              </a:solidFill>
            </a:endParaRPr>
          </a:p>
          <a:p>
            <a:pPr indent="0" lvl="0" marL="0" rtl="0" algn="l">
              <a:spcBef>
                <a:spcPts val="0"/>
              </a:spcBef>
              <a:spcAft>
                <a:spcPts val="0"/>
              </a:spcAft>
              <a:buNone/>
            </a:pPr>
            <a:r>
              <a:t/>
            </a:r>
            <a:endParaRPr>
              <a:solidFill>
                <a:srgbClr val="741B47"/>
              </a:solidFill>
            </a:endParaRPr>
          </a:p>
          <a:p>
            <a:pPr indent="0" lvl="0" marL="0" rtl="0" algn="l">
              <a:spcBef>
                <a:spcPts val="0"/>
              </a:spcBef>
              <a:spcAft>
                <a:spcPts val="0"/>
              </a:spcAft>
              <a:buNone/>
            </a:pPr>
            <a:r>
              <a:rPr lang="fr" sz="1800">
                <a:solidFill>
                  <a:srgbClr val="741B47"/>
                </a:solidFill>
              </a:rPr>
              <a:t>Pathologies plus fréquentes chez les personnes consultant à la PASS : Santé mentale (ESPT, violences), pathologies infectieuses (hépatites, tuberculose, infections parasitaires), traumatologie (violences, AVP), addictions</a:t>
            </a:r>
            <a:endParaRPr sz="1800">
              <a:solidFill>
                <a:srgbClr val="741B47"/>
              </a:solidFill>
            </a:endParaRPr>
          </a:p>
          <a:p>
            <a:pPr indent="0" lvl="0" marL="0" rtl="0" algn="l">
              <a:spcBef>
                <a:spcPts val="0"/>
              </a:spcBef>
              <a:spcAft>
                <a:spcPts val="0"/>
              </a:spcAft>
              <a:buNone/>
            </a:pPr>
            <a:r>
              <a:t/>
            </a:r>
            <a:endParaRPr>
              <a:solidFill>
                <a:srgbClr val="741B47"/>
              </a:solidFill>
            </a:endParaRPr>
          </a:p>
          <a:p>
            <a:pPr indent="0" lvl="0" marL="0" rtl="0" algn="l">
              <a:spcBef>
                <a:spcPts val="0"/>
              </a:spcBef>
              <a:spcAft>
                <a:spcPts val="0"/>
              </a:spcAft>
              <a:buNone/>
            </a:pPr>
            <a:r>
              <a:rPr lang="fr">
                <a:solidFill>
                  <a:srgbClr val="741B47"/>
                </a:solidFill>
              </a:rPr>
              <a:t>Pathologies plus sévères</a:t>
            </a:r>
            <a:endParaRPr>
              <a:solidFill>
                <a:srgbClr val="741B47"/>
              </a:solidFill>
            </a:endParaRPr>
          </a:p>
        </p:txBody>
      </p:sp>
      <p:pic>
        <p:nvPicPr>
          <p:cNvPr id="133" name="Google Shape;133;p23"/>
          <p:cNvPicPr preferRelativeResize="0"/>
          <p:nvPr/>
        </p:nvPicPr>
        <p:blipFill>
          <a:blip r:embed="rId3">
            <a:alphaModFix/>
          </a:blip>
          <a:stretch>
            <a:fillRect/>
          </a:stretch>
        </p:blipFill>
        <p:spPr>
          <a:xfrm>
            <a:off x="117125" y="1767650"/>
            <a:ext cx="2325000" cy="189795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Venir à la PASS de SJSL</a:t>
            </a:r>
            <a:endParaRPr b="1">
              <a:solidFill>
                <a:srgbClr val="741B47"/>
              </a:solidFill>
            </a:endParaRPr>
          </a:p>
        </p:txBody>
      </p:sp>
      <p:sp>
        <p:nvSpPr>
          <p:cNvPr id="139" name="Google Shape;139;p24"/>
          <p:cNvSpPr txBox="1"/>
          <p:nvPr>
            <p:ph idx="1" type="body"/>
          </p:nvPr>
        </p:nvSpPr>
        <p:spPr>
          <a:xfrm>
            <a:off x="311700" y="1017725"/>
            <a:ext cx="8520600" cy="3416400"/>
          </a:xfrm>
          <a:prstGeom prst="rect">
            <a:avLst/>
          </a:prstGeom>
        </p:spPr>
        <p:txBody>
          <a:bodyPr anchorCtr="0" anchor="t" bIns="91425" lIns="91425" spcFirstLastPara="1" rIns="91425" wrap="square" tIns="91425">
            <a:normAutofit lnSpcReduction="20000"/>
          </a:bodyPr>
          <a:lstStyle/>
          <a:p>
            <a:pPr indent="-349250" lvl="0" marL="457200" rtl="0" algn="l">
              <a:spcBef>
                <a:spcPts val="0"/>
              </a:spcBef>
              <a:spcAft>
                <a:spcPts val="0"/>
              </a:spcAft>
              <a:buClr>
                <a:srgbClr val="741B47"/>
              </a:buClr>
              <a:buSzPts val="1900"/>
              <a:buChar char="-"/>
            </a:pPr>
            <a:r>
              <a:rPr lang="fr" sz="1900">
                <a:solidFill>
                  <a:srgbClr val="741B47"/>
                </a:solidFill>
              </a:rPr>
              <a:t>Sur rendez-vous (délai 2 mois pour une consultation médicale!)</a:t>
            </a:r>
            <a:endParaRPr sz="1900">
              <a:solidFill>
                <a:srgbClr val="741B47"/>
              </a:solidFill>
            </a:endParaRPr>
          </a:p>
          <a:p>
            <a:pPr indent="0" lvl="0" marL="0" rtl="0" algn="l">
              <a:spcBef>
                <a:spcPts val="0"/>
              </a:spcBef>
              <a:spcAft>
                <a:spcPts val="0"/>
              </a:spcAft>
              <a:buNone/>
            </a:pPr>
            <a:r>
              <a:t/>
            </a:r>
            <a:endParaRPr sz="1900">
              <a:solidFill>
                <a:srgbClr val="741B47"/>
              </a:solidFill>
            </a:endParaRPr>
          </a:p>
          <a:p>
            <a:pPr indent="-349250" lvl="0" marL="457200" rtl="0" algn="l">
              <a:spcBef>
                <a:spcPts val="0"/>
              </a:spcBef>
              <a:spcAft>
                <a:spcPts val="0"/>
              </a:spcAft>
              <a:buClr>
                <a:srgbClr val="741B47"/>
              </a:buClr>
              <a:buSzPts val="1900"/>
              <a:buChar char="-"/>
            </a:pPr>
            <a:r>
              <a:rPr lang="fr" sz="1900">
                <a:solidFill>
                  <a:srgbClr val="741B47"/>
                </a:solidFill>
              </a:rPr>
              <a:t>Par téléphone</a:t>
            </a:r>
            <a:endParaRPr sz="1900">
              <a:solidFill>
                <a:srgbClr val="741B47"/>
              </a:solidFill>
            </a:endParaRPr>
          </a:p>
          <a:p>
            <a:pPr indent="-349250" lvl="0" marL="457200" rtl="0" algn="l">
              <a:spcBef>
                <a:spcPts val="0"/>
              </a:spcBef>
              <a:spcAft>
                <a:spcPts val="0"/>
              </a:spcAft>
              <a:buClr>
                <a:srgbClr val="741B47"/>
              </a:buClr>
              <a:buSzPts val="1900"/>
              <a:buChar char="-"/>
            </a:pPr>
            <a:r>
              <a:rPr lang="fr" sz="1900">
                <a:solidFill>
                  <a:srgbClr val="741B47"/>
                </a:solidFill>
              </a:rPr>
              <a:t>Par mail : préciser votre situation administrative, le problème de santé, localisation</a:t>
            </a:r>
            <a:endParaRPr sz="1900">
              <a:solidFill>
                <a:srgbClr val="741B47"/>
              </a:solidFill>
            </a:endParaRPr>
          </a:p>
          <a:p>
            <a:pPr indent="-349250" lvl="0" marL="457200" rtl="0" algn="l">
              <a:spcBef>
                <a:spcPts val="0"/>
              </a:spcBef>
              <a:spcAft>
                <a:spcPts val="0"/>
              </a:spcAft>
              <a:buClr>
                <a:srgbClr val="741B47"/>
              </a:buClr>
              <a:buSzPts val="1900"/>
              <a:buChar char="-"/>
            </a:pPr>
            <a:r>
              <a:rPr lang="fr" sz="1900">
                <a:solidFill>
                  <a:srgbClr val="741B47"/>
                </a:solidFill>
              </a:rPr>
              <a:t>Venir à la PASS sur les horaires d’ouverture : lundi, mardi, jeudi</a:t>
            </a:r>
            <a:endParaRPr sz="1900">
              <a:solidFill>
                <a:srgbClr val="741B47"/>
              </a:solidFill>
            </a:endParaRPr>
          </a:p>
          <a:p>
            <a:pPr indent="0" lvl="0" marL="0" rtl="0" algn="l">
              <a:spcBef>
                <a:spcPts val="0"/>
              </a:spcBef>
              <a:spcAft>
                <a:spcPts val="0"/>
              </a:spcAft>
              <a:buNone/>
            </a:pPr>
            <a:r>
              <a:t/>
            </a:r>
            <a:endParaRPr sz="1900">
              <a:solidFill>
                <a:srgbClr val="741B47"/>
              </a:solidFill>
            </a:endParaRPr>
          </a:p>
          <a:p>
            <a:pPr indent="0" lvl="0" marL="0" rtl="0" algn="l">
              <a:spcBef>
                <a:spcPts val="0"/>
              </a:spcBef>
              <a:spcAft>
                <a:spcPts val="0"/>
              </a:spcAft>
              <a:buNone/>
            </a:pPr>
            <a:r>
              <a:t/>
            </a:r>
            <a:endParaRPr sz="1900">
              <a:solidFill>
                <a:srgbClr val="741B47"/>
              </a:solidFill>
            </a:endParaRPr>
          </a:p>
          <a:p>
            <a:pPr indent="-349250" lvl="0" marL="457200" rtl="0" algn="l">
              <a:spcBef>
                <a:spcPts val="0"/>
              </a:spcBef>
              <a:spcAft>
                <a:spcPts val="0"/>
              </a:spcAft>
              <a:buClr>
                <a:srgbClr val="741B47"/>
              </a:buClr>
              <a:buSzPts val="1900"/>
              <a:buChar char="-"/>
            </a:pPr>
            <a:r>
              <a:rPr lang="fr" sz="1900">
                <a:solidFill>
                  <a:srgbClr val="741B47"/>
                </a:solidFill>
              </a:rPr>
              <a:t>Adresse : 38 rue raulin Lyon 7ème, </a:t>
            </a:r>
            <a:endParaRPr sz="1900">
              <a:solidFill>
                <a:srgbClr val="741B47"/>
              </a:solidFill>
            </a:endParaRPr>
          </a:p>
          <a:p>
            <a:pPr indent="0" lvl="0" marL="457200" rtl="0" algn="l">
              <a:spcBef>
                <a:spcPts val="0"/>
              </a:spcBef>
              <a:spcAft>
                <a:spcPts val="0"/>
              </a:spcAft>
              <a:buNone/>
            </a:pPr>
            <a:r>
              <a:rPr lang="fr" sz="1900">
                <a:solidFill>
                  <a:srgbClr val="741B47"/>
                </a:solidFill>
              </a:rPr>
              <a:t>à 200m de l’hôpital</a:t>
            </a:r>
            <a:endParaRPr sz="1900">
              <a:solidFill>
                <a:srgbClr val="741B47"/>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pic>
        <p:nvPicPr>
          <p:cNvPr id="140" name="Google Shape;140;p24"/>
          <p:cNvPicPr preferRelativeResize="0"/>
          <p:nvPr/>
        </p:nvPicPr>
        <p:blipFill rotWithShape="1">
          <a:blip r:embed="rId3">
            <a:alphaModFix/>
          </a:blip>
          <a:srcRect b="6778" l="8887" r="6466" t="14580"/>
          <a:stretch/>
        </p:blipFill>
        <p:spPr>
          <a:xfrm>
            <a:off x="6115950" y="2989100"/>
            <a:ext cx="2868650" cy="19903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Lieux de soins à Lyon - Les PASS</a:t>
            </a:r>
            <a:endParaRPr b="1">
              <a:solidFill>
                <a:srgbClr val="741B47"/>
              </a:solidFill>
            </a:endParaRPr>
          </a:p>
        </p:txBody>
      </p:sp>
      <p:sp>
        <p:nvSpPr>
          <p:cNvPr id="146" name="Google Shape;146;p25"/>
          <p:cNvSpPr txBox="1"/>
          <p:nvPr>
            <p:ph idx="1" type="body"/>
          </p:nvPr>
        </p:nvSpPr>
        <p:spPr>
          <a:xfrm>
            <a:off x="311700" y="1527400"/>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lnSpc>
                <a:spcPct val="100000"/>
              </a:lnSpc>
              <a:spcBef>
                <a:spcPts val="0"/>
              </a:spcBef>
              <a:spcAft>
                <a:spcPts val="0"/>
              </a:spcAft>
              <a:buClr>
                <a:schemeClr val="dk1"/>
              </a:buClr>
              <a:buSzPct val="55000"/>
              <a:buFont typeface="Arial"/>
              <a:buNone/>
            </a:pPr>
            <a:r>
              <a:rPr b="1" lang="fr" sz="2000">
                <a:solidFill>
                  <a:srgbClr val="674EA7"/>
                </a:solidFill>
                <a:latin typeface="Courier New"/>
                <a:ea typeface="Courier New"/>
                <a:cs typeface="Courier New"/>
                <a:sym typeface="Courier New"/>
              </a:rPr>
              <a:t>PASS HEH</a:t>
            </a:r>
            <a:endParaRPr b="1" sz="20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médecine générale / adultes et mineurs de plus de 16 ans</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Du lundi au vendredi 8h45-12h30 ; 13h30- 16h15, sans RDV, arriver tôt ++</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04.72.11.03.94</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None/>
            </a:pPr>
            <a:r>
              <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Clr>
                <a:schemeClr val="dk1"/>
              </a:buClr>
              <a:buSzPct val="55000"/>
              <a:buFont typeface="Arial"/>
              <a:buNone/>
            </a:pPr>
            <a:r>
              <a:rPr b="1" lang="fr" sz="2000">
                <a:solidFill>
                  <a:srgbClr val="674EA7"/>
                </a:solidFill>
                <a:latin typeface="Courier New"/>
                <a:ea typeface="Courier New"/>
                <a:cs typeface="Courier New"/>
                <a:sym typeface="Courier New"/>
              </a:rPr>
              <a:t>PASS Vinatier</a:t>
            </a:r>
            <a:endParaRPr b="1" sz="20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psychiatres, psychologue, médecins généralistes / adultes et mineurs de plus de 16 ans</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Psychiatre : du lundi au jeudi.. Fermé vendredi. Sur rendez-vous. 04 37 91 54 78</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Médecin généraliste : lundi, mercredi, jeudi matin. Parfois sans rendez-vous, appeler avant. !! Plateau technique et pharmacie restreints. 04 37 91 54 78</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None/>
            </a:pPr>
            <a:r>
              <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Clr>
                <a:schemeClr val="dk1"/>
              </a:buClr>
              <a:buSzPct val="48549"/>
              <a:buFont typeface="Arial"/>
              <a:buNone/>
            </a:pPr>
            <a:r>
              <a:rPr b="1" lang="fr" sz="2265">
                <a:solidFill>
                  <a:srgbClr val="674EA7"/>
                </a:solidFill>
                <a:latin typeface="Courier New"/>
                <a:ea typeface="Courier New"/>
                <a:cs typeface="Courier New"/>
                <a:sym typeface="Courier New"/>
              </a:rPr>
              <a:t>PASS Saint Joseph Saint Luc</a:t>
            </a:r>
            <a:endParaRPr b="1" sz="2265">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lang="fr" sz="1500">
                <a:solidFill>
                  <a:srgbClr val="674EA7"/>
                </a:solidFill>
                <a:latin typeface="Courier New"/>
                <a:ea typeface="Courier New"/>
                <a:cs typeface="Courier New"/>
                <a:sym typeface="Courier New"/>
              </a:rPr>
              <a:t>médecine générale, suivis de grossesse / Adultes</a:t>
            </a:r>
            <a:endParaRPr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lang="fr" sz="1500">
                <a:solidFill>
                  <a:srgbClr val="674EA7"/>
                </a:solidFill>
                <a:latin typeface="Courier New"/>
                <a:ea typeface="Courier New"/>
                <a:cs typeface="Courier New"/>
                <a:sym typeface="Courier New"/>
              </a:rPr>
              <a:t>Sur rendez-vous 04.78.61.88.70 ; pass@saintjosephsaintluc.fr</a:t>
            </a:r>
            <a:endParaRPr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lang="fr" sz="1500">
                <a:solidFill>
                  <a:srgbClr val="674EA7"/>
                </a:solidFill>
                <a:latin typeface="Courier New"/>
                <a:ea typeface="Courier New"/>
                <a:cs typeface="Courier New"/>
                <a:sym typeface="Courier New"/>
              </a:rPr>
              <a:t>Ouverture au public : lundi, mardi, jeudi 8h30-11h30 13h30-16h</a:t>
            </a:r>
            <a:endParaRPr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None/>
            </a:pPr>
            <a:r>
              <a:t/>
            </a:r>
            <a:endParaRPr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Clr>
                <a:schemeClr val="dk1"/>
              </a:buClr>
              <a:buSzPct val="47826"/>
              <a:buFont typeface="Arial"/>
              <a:buNone/>
            </a:pPr>
            <a:r>
              <a:rPr b="1" lang="fr" sz="2300">
                <a:solidFill>
                  <a:srgbClr val="674EA7"/>
                </a:solidFill>
                <a:latin typeface="Courier New"/>
                <a:ea typeface="Courier New"/>
                <a:cs typeface="Courier New"/>
                <a:sym typeface="Courier New"/>
              </a:rPr>
              <a:t>PASS Médipôle Villeurbanne</a:t>
            </a:r>
            <a:endParaRPr b="1" sz="23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médecin généraliste, psychologue, infirmier.es / Adultes</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Ouverture lundi, mardi, jeudi, vendredi matin</a:t>
            </a:r>
            <a:endParaRPr i="1" sz="15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médecins et psychologues sur RDV 04.87. 65. 01. 87. ; </a:t>
            </a:r>
            <a:r>
              <a:rPr i="1" lang="fr" sz="1500" u="sng">
                <a:solidFill>
                  <a:schemeClr val="hlink"/>
                </a:solidFill>
                <a:latin typeface="Courier New"/>
                <a:ea typeface="Courier New"/>
                <a:cs typeface="Courier New"/>
                <a:sym typeface="Courier New"/>
                <a:hlinkClick r:id="rId3"/>
              </a:rPr>
              <a:t>secretariat.pass@resamut.fr</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None/>
            </a:pPr>
            <a:r>
              <a:t/>
            </a:r>
            <a:endParaRPr i="1" sz="1500">
              <a:solidFill>
                <a:srgbClr val="674EA7"/>
              </a:solidFill>
              <a:latin typeface="Courier New"/>
              <a:ea typeface="Courier New"/>
              <a:cs typeface="Courier New"/>
              <a:sym typeface="Courier New"/>
            </a:endParaRPr>
          </a:p>
          <a:p>
            <a:pPr indent="0" lvl="0" marL="0" rtl="0" algn="l">
              <a:lnSpc>
                <a:spcPct val="100000"/>
              </a:lnSpc>
              <a:spcBef>
                <a:spcPts val="0"/>
              </a:spcBef>
              <a:spcAft>
                <a:spcPts val="0"/>
              </a:spcAft>
              <a:buNone/>
            </a:pPr>
            <a:r>
              <a:rPr b="1" lang="fr" sz="2300">
                <a:solidFill>
                  <a:srgbClr val="674EA7"/>
                </a:solidFill>
                <a:latin typeface="Courier New"/>
                <a:ea typeface="Courier New"/>
                <a:cs typeface="Courier New"/>
                <a:sym typeface="Courier New"/>
              </a:rPr>
              <a:t>PASS périnatale (suivis de grossesse)</a:t>
            </a:r>
            <a:endParaRPr b="1" sz="2300">
              <a:solidFill>
                <a:srgbClr val="674EA7"/>
              </a:solidFill>
              <a:latin typeface="Courier New"/>
              <a:ea typeface="Courier New"/>
              <a:cs typeface="Courier New"/>
              <a:sym typeface="Courier New"/>
            </a:endParaRPr>
          </a:p>
          <a:p>
            <a:pPr indent="-288131" lvl="0" marL="457200" rtl="0" algn="l">
              <a:lnSpc>
                <a:spcPct val="100000"/>
              </a:lnSpc>
              <a:spcBef>
                <a:spcPts val="0"/>
              </a:spcBef>
              <a:spcAft>
                <a:spcPts val="0"/>
              </a:spcAft>
              <a:buClr>
                <a:srgbClr val="674EA7"/>
              </a:buClr>
              <a:buSzPct val="100000"/>
              <a:buFont typeface="Courier New"/>
              <a:buChar char="-"/>
            </a:pPr>
            <a:r>
              <a:rPr i="1" lang="fr" sz="1500">
                <a:solidFill>
                  <a:srgbClr val="674EA7"/>
                </a:solidFill>
                <a:latin typeface="Courier New"/>
                <a:ea typeface="Courier New"/>
                <a:cs typeface="Courier New"/>
                <a:sym typeface="Courier New"/>
              </a:rPr>
              <a:t>Sur RDV uniquement du lundi au vendredi, 9h-16h. Fermé jeudi après-midi ; 04 72 11 03 61</a:t>
            </a:r>
            <a:endParaRPr sz="1500"/>
          </a:p>
          <a:p>
            <a:pPr indent="0" lvl="0" marL="0" rtl="0" algn="l">
              <a:spcBef>
                <a:spcPts val="0"/>
              </a:spcBef>
              <a:spcAft>
                <a:spcPts val="1200"/>
              </a:spcAft>
              <a:buNone/>
            </a:pPr>
            <a:r>
              <a:t/>
            </a:r>
            <a:endParaRPr/>
          </a:p>
        </p:txBody>
      </p:sp>
      <p:pic>
        <p:nvPicPr>
          <p:cNvPr id="147" name="Google Shape;147;p25"/>
          <p:cNvPicPr preferRelativeResize="0"/>
          <p:nvPr/>
        </p:nvPicPr>
        <p:blipFill rotWithShape="1">
          <a:blip r:embed="rId4">
            <a:alphaModFix/>
          </a:blip>
          <a:srcRect b="0" l="33333" r="33449" t="0"/>
          <a:stretch/>
        </p:blipFill>
        <p:spPr>
          <a:xfrm>
            <a:off x="7533650" y="550475"/>
            <a:ext cx="1499700" cy="17335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Lieux de soins à Lyon - Médecins du Monde</a:t>
            </a:r>
            <a:endParaRPr b="1">
              <a:solidFill>
                <a:srgbClr val="741B47"/>
              </a:solidFill>
            </a:endParaRPr>
          </a:p>
        </p:txBody>
      </p:sp>
      <p:sp>
        <p:nvSpPr>
          <p:cNvPr id="153" name="Google Shape;15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1900">
                <a:solidFill>
                  <a:srgbClr val="741B47"/>
                </a:solidFill>
              </a:rPr>
              <a:t>Centre d’accueil de soins et d’orientation (CASO)</a:t>
            </a:r>
            <a:endParaRPr b="1" sz="1900">
              <a:solidFill>
                <a:srgbClr val="741B47"/>
              </a:solidFill>
            </a:endParaRPr>
          </a:p>
          <a:p>
            <a:pPr indent="0" lvl="0" marL="0" rtl="0" algn="l">
              <a:spcBef>
                <a:spcPts val="1200"/>
              </a:spcBef>
              <a:spcAft>
                <a:spcPts val="0"/>
              </a:spcAft>
              <a:buNone/>
            </a:pPr>
            <a:r>
              <a:rPr lang="fr">
                <a:solidFill>
                  <a:srgbClr val="741B47"/>
                </a:solidFill>
              </a:rPr>
              <a:t>Consultation de médecine générale sans rendez-vous</a:t>
            </a:r>
            <a:endParaRPr>
              <a:solidFill>
                <a:srgbClr val="741B47"/>
              </a:solidFill>
            </a:endParaRPr>
          </a:p>
          <a:p>
            <a:pPr indent="0" lvl="0" marL="0" rtl="0" algn="l">
              <a:spcBef>
                <a:spcPts val="1200"/>
              </a:spcBef>
              <a:spcAft>
                <a:spcPts val="0"/>
              </a:spcAft>
              <a:buNone/>
            </a:pPr>
            <a:r>
              <a:rPr lang="fr">
                <a:solidFill>
                  <a:srgbClr val="741B47"/>
                </a:solidFill>
              </a:rPr>
              <a:t>Délivrance de certains médicaments</a:t>
            </a:r>
            <a:endParaRPr>
              <a:solidFill>
                <a:srgbClr val="741B47"/>
              </a:solidFill>
            </a:endParaRPr>
          </a:p>
          <a:p>
            <a:pPr indent="0" lvl="0" marL="0" rtl="0" algn="l">
              <a:spcBef>
                <a:spcPts val="1200"/>
              </a:spcBef>
              <a:spcAft>
                <a:spcPts val="1200"/>
              </a:spcAft>
              <a:buNone/>
            </a:pPr>
            <a:r>
              <a:rPr lang="fr">
                <a:solidFill>
                  <a:srgbClr val="741B47"/>
                </a:solidFill>
              </a:rPr>
              <a:t>Prises de sang</a:t>
            </a:r>
            <a:endParaRPr>
              <a:solidFill>
                <a:srgbClr val="741B47"/>
              </a:solidFill>
            </a:endParaRPr>
          </a:p>
        </p:txBody>
      </p:sp>
      <p:pic>
        <p:nvPicPr>
          <p:cNvPr id="154" name="Google Shape;154;p26"/>
          <p:cNvPicPr preferRelativeResize="0"/>
          <p:nvPr/>
        </p:nvPicPr>
        <p:blipFill>
          <a:blip r:embed="rId3">
            <a:alphaModFix/>
          </a:blip>
          <a:stretch>
            <a:fillRect/>
          </a:stretch>
        </p:blipFill>
        <p:spPr>
          <a:xfrm>
            <a:off x="5611600" y="2271900"/>
            <a:ext cx="2390700" cy="23907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Lieux de soins à Lyon - Les urgences</a:t>
            </a:r>
            <a:endParaRPr b="1">
              <a:solidFill>
                <a:srgbClr val="741B47"/>
              </a:solidFill>
            </a:endParaRPr>
          </a:p>
        </p:txBody>
      </p:sp>
      <p:sp>
        <p:nvSpPr>
          <p:cNvPr id="160" name="Google Shape;160;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L’absence d’assurance maladie ou de titre de séjour ne doit pas être frein à se rendre aux urgences en cas de nécessité ! </a:t>
            </a:r>
            <a:endParaRPr/>
          </a:p>
          <a:p>
            <a:pPr indent="0" lvl="0" marL="0" rtl="0" algn="l">
              <a:spcBef>
                <a:spcPts val="1200"/>
              </a:spcBef>
              <a:spcAft>
                <a:spcPts val="0"/>
              </a:spcAft>
              <a:buNone/>
            </a:pPr>
            <a:r>
              <a:rPr lang="fr"/>
              <a:t>Préférer un service d’urgences auquel une PASS est rattachée :</a:t>
            </a:r>
            <a:endParaRPr/>
          </a:p>
          <a:p>
            <a:pPr indent="-342900" lvl="0" marL="457200" rtl="0" algn="l">
              <a:spcBef>
                <a:spcPts val="1200"/>
              </a:spcBef>
              <a:spcAft>
                <a:spcPts val="0"/>
              </a:spcAft>
              <a:buSzPts val="1800"/>
              <a:buChar char="-"/>
            </a:pPr>
            <a:r>
              <a:rPr lang="fr"/>
              <a:t>Saint Joseph Saint Luc ++</a:t>
            </a:r>
            <a:endParaRPr/>
          </a:p>
          <a:p>
            <a:pPr indent="-342900" lvl="0" marL="457200" rtl="0" algn="l">
              <a:spcBef>
                <a:spcPts val="0"/>
              </a:spcBef>
              <a:spcAft>
                <a:spcPts val="0"/>
              </a:spcAft>
              <a:buSzPts val="1800"/>
              <a:buChar char="-"/>
            </a:pPr>
            <a:r>
              <a:rPr lang="fr"/>
              <a:t>Edouard Herriot</a:t>
            </a:r>
            <a:endParaRPr/>
          </a:p>
          <a:p>
            <a:pPr indent="-342900" lvl="0" marL="457200" rtl="0" algn="l">
              <a:spcBef>
                <a:spcPts val="0"/>
              </a:spcBef>
              <a:spcAft>
                <a:spcPts val="0"/>
              </a:spcAft>
              <a:buSzPts val="1800"/>
              <a:buChar char="-"/>
            </a:pPr>
            <a:r>
              <a:rPr lang="fr"/>
              <a:t>7j/7 24h/24</a:t>
            </a:r>
            <a:endParaRPr/>
          </a:p>
        </p:txBody>
      </p:sp>
      <p:pic>
        <p:nvPicPr>
          <p:cNvPr id="161" name="Google Shape;161;p27"/>
          <p:cNvPicPr preferRelativeResize="0"/>
          <p:nvPr/>
        </p:nvPicPr>
        <p:blipFill rotWithShape="1">
          <a:blip r:embed="rId3">
            <a:alphaModFix/>
          </a:blip>
          <a:srcRect b="7524" l="0" r="3651" t="8688"/>
          <a:stretch/>
        </p:blipFill>
        <p:spPr>
          <a:xfrm>
            <a:off x="4768575" y="3053050"/>
            <a:ext cx="3538374" cy="20904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Lieux de soins à Lyon - Santé mentale</a:t>
            </a:r>
            <a:endParaRPr b="1">
              <a:solidFill>
                <a:srgbClr val="741B47"/>
              </a:solidFill>
            </a:endParaRPr>
          </a:p>
        </p:txBody>
      </p:sp>
      <p:sp>
        <p:nvSpPr>
          <p:cNvPr id="167" name="Google Shape;167;p28"/>
          <p:cNvSpPr txBox="1"/>
          <p:nvPr>
            <p:ph idx="1" type="body"/>
          </p:nvPr>
        </p:nvSpPr>
        <p:spPr>
          <a:xfrm>
            <a:off x="311700" y="1316500"/>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fr">
                <a:solidFill>
                  <a:srgbClr val="741B47"/>
                </a:solidFill>
              </a:rPr>
              <a:t>Les Centres médico-psychologiques </a:t>
            </a:r>
            <a:endParaRPr b="1">
              <a:solidFill>
                <a:srgbClr val="741B47"/>
              </a:solidFill>
            </a:endParaRPr>
          </a:p>
          <a:p>
            <a:pPr indent="-342900" lvl="0" marL="457200" rtl="0" algn="l">
              <a:spcBef>
                <a:spcPts val="1200"/>
              </a:spcBef>
              <a:spcAft>
                <a:spcPts val="0"/>
              </a:spcAft>
              <a:buClr>
                <a:srgbClr val="741B47"/>
              </a:buClr>
              <a:buSzPts val="1800"/>
              <a:buChar char="-"/>
            </a:pPr>
            <a:r>
              <a:rPr lang="fr">
                <a:solidFill>
                  <a:srgbClr val="741B47"/>
                </a:solidFill>
              </a:rPr>
              <a:t>équipe pluridisciplinaire</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délais longs en général</a:t>
            </a:r>
            <a:endParaRPr>
              <a:solidFill>
                <a:srgbClr val="741B47"/>
              </a:solidFill>
            </a:endParaRPr>
          </a:p>
          <a:p>
            <a:pPr indent="0" lvl="0" marL="0" rtl="0" algn="l">
              <a:spcBef>
                <a:spcPts val="1200"/>
              </a:spcBef>
              <a:spcAft>
                <a:spcPts val="0"/>
              </a:spcAft>
              <a:buNone/>
            </a:pPr>
            <a:r>
              <a:rPr b="1" lang="fr">
                <a:solidFill>
                  <a:srgbClr val="741B47"/>
                </a:solidFill>
              </a:rPr>
              <a:t>PASS du Vinatier</a:t>
            </a:r>
            <a:endParaRPr b="1">
              <a:solidFill>
                <a:srgbClr val="741B47"/>
              </a:solidFill>
            </a:endParaRPr>
          </a:p>
          <a:p>
            <a:pPr indent="-342900" lvl="0" marL="457200" rtl="0" algn="l">
              <a:spcBef>
                <a:spcPts val="1200"/>
              </a:spcBef>
              <a:spcAft>
                <a:spcPts val="0"/>
              </a:spcAft>
              <a:buClr>
                <a:srgbClr val="741B47"/>
              </a:buClr>
              <a:buSzPts val="1800"/>
              <a:buChar char="-"/>
            </a:pPr>
            <a:r>
              <a:rPr lang="fr">
                <a:solidFill>
                  <a:srgbClr val="741B47"/>
                </a:solidFill>
              </a:rPr>
              <a:t>psychologue, psychiatre, assistante sociale, généraliste</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délais plus courts</a:t>
            </a:r>
            <a:endParaRPr>
              <a:solidFill>
                <a:srgbClr val="741B47"/>
              </a:solidFill>
            </a:endParaRPr>
          </a:p>
          <a:p>
            <a:pPr indent="0" lvl="0" marL="0" rtl="0" algn="l">
              <a:spcBef>
                <a:spcPts val="1200"/>
              </a:spcBef>
              <a:spcAft>
                <a:spcPts val="0"/>
              </a:spcAft>
              <a:buNone/>
            </a:pPr>
            <a:r>
              <a:rPr b="1" lang="fr">
                <a:solidFill>
                  <a:srgbClr val="741B47"/>
                </a:solidFill>
              </a:rPr>
              <a:t>Centre ESSOR </a:t>
            </a:r>
            <a:endParaRPr b="1">
              <a:solidFill>
                <a:srgbClr val="741B47"/>
              </a:solidFill>
            </a:endParaRPr>
          </a:p>
          <a:p>
            <a:pPr indent="-342900" lvl="0" marL="457200" rtl="0" algn="l">
              <a:spcBef>
                <a:spcPts val="1200"/>
              </a:spcBef>
              <a:spcAft>
                <a:spcPts val="0"/>
              </a:spcAft>
              <a:buClr>
                <a:srgbClr val="741B47"/>
              </a:buClr>
              <a:buSzPts val="1800"/>
              <a:buChar char="-"/>
            </a:pPr>
            <a:r>
              <a:rPr lang="fr">
                <a:solidFill>
                  <a:srgbClr val="741B47"/>
                </a:solidFill>
              </a:rPr>
              <a:t>Accompagnement</a:t>
            </a:r>
            <a:r>
              <a:rPr lang="fr">
                <a:solidFill>
                  <a:srgbClr val="741B47"/>
                </a:solidFill>
              </a:rPr>
              <a:t> médical et psychologique pour les personnes exilées (psychotrauma ++)</a:t>
            </a:r>
            <a:endParaRPr>
              <a:solidFill>
                <a:srgbClr val="741B47"/>
              </a:solidFill>
            </a:endParaRPr>
          </a:p>
        </p:txBody>
      </p:sp>
      <p:pic>
        <p:nvPicPr>
          <p:cNvPr id="168" name="Google Shape;168;p28"/>
          <p:cNvPicPr preferRelativeResize="0"/>
          <p:nvPr/>
        </p:nvPicPr>
        <p:blipFill rotWithShape="1">
          <a:blip r:embed="rId3">
            <a:alphaModFix/>
          </a:blip>
          <a:srcRect b="0" l="6242" r="8947" t="0"/>
          <a:stretch/>
        </p:blipFill>
        <p:spPr>
          <a:xfrm>
            <a:off x="6569950" y="932350"/>
            <a:ext cx="2515475" cy="3016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Origine des PASS</a:t>
            </a:r>
            <a:endParaRPr b="1">
              <a:solidFill>
                <a:srgbClr val="741B47"/>
              </a:solidFill>
            </a:endParaRPr>
          </a:p>
        </p:txBody>
      </p:sp>
      <p:sp>
        <p:nvSpPr>
          <p:cNvPr id="64" name="Google Shape;64;p14"/>
          <p:cNvSpPr txBox="1"/>
          <p:nvPr>
            <p:ph idx="1" type="body"/>
          </p:nvPr>
        </p:nvSpPr>
        <p:spPr>
          <a:xfrm>
            <a:off x="311700" y="1017725"/>
            <a:ext cx="8520600" cy="3416400"/>
          </a:xfrm>
          <a:prstGeom prst="rect">
            <a:avLst/>
          </a:prstGeom>
        </p:spPr>
        <p:txBody>
          <a:bodyPr anchorCtr="0" anchor="t" bIns="91425" lIns="91425" spcFirstLastPara="1" rIns="91425" wrap="square" tIns="91425">
            <a:normAutofit lnSpcReduction="20000"/>
          </a:bodyPr>
          <a:lstStyle/>
          <a:p>
            <a:pPr indent="0" lvl="0" marL="457200" rtl="0" algn="l">
              <a:lnSpc>
                <a:spcPct val="100000"/>
              </a:lnSpc>
              <a:spcBef>
                <a:spcPts val="0"/>
              </a:spcBef>
              <a:spcAft>
                <a:spcPts val="0"/>
              </a:spcAft>
              <a:buNone/>
            </a:pPr>
            <a:r>
              <a:t/>
            </a:r>
            <a:endParaRPr b="1">
              <a:solidFill>
                <a:srgbClr val="741B47"/>
              </a:solidFill>
            </a:endParaRPr>
          </a:p>
          <a:p>
            <a:pPr indent="-354570" lvl="0" marL="457200" rtl="0" algn="l">
              <a:lnSpc>
                <a:spcPct val="100000"/>
              </a:lnSpc>
              <a:spcBef>
                <a:spcPts val="0"/>
              </a:spcBef>
              <a:spcAft>
                <a:spcPts val="0"/>
              </a:spcAft>
              <a:buClr>
                <a:srgbClr val="741B47"/>
              </a:buClr>
              <a:buSzPts val="1984"/>
              <a:buChar char="-"/>
            </a:pPr>
            <a:r>
              <a:rPr lang="fr" sz="1983">
                <a:solidFill>
                  <a:srgbClr val="741B47"/>
                </a:solidFill>
              </a:rPr>
              <a:t>loi du 29 juillet 1998 d’orientation relative à la lutte contre l’exclusion. </a:t>
            </a:r>
            <a:endParaRPr sz="1983">
              <a:solidFill>
                <a:srgbClr val="741B47"/>
              </a:solidFill>
            </a:endParaRPr>
          </a:p>
          <a:p>
            <a:pPr indent="0" lvl="0" marL="457200" rtl="0" algn="l">
              <a:lnSpc>
                <a:spcPct val="100000"/>
              </a:lnSpc>
              <a:spcBef>
                <a:spcPts val="0"/>
              </a:spcBef>
              <a:spcAft>
                <a:spcPts val="0"/>
              </a:spcAft>
              <a:buNone/>
            </a:pPr>
            <a:r>
              <a:t/>
            </a:r>
            <a:endParaRPr sz="1983">
              <a:solidFill>
                <a:srgbClr val="741B47"/>
              </a:solidFill>
            </a:endParaRPr>
          </a:p>
          <a:p>
            <a:pPr indent="-354570" lvl="0" marL="457200" rtl="0" algn="l">
              <a:lnSpc>
                <a:spcPct val="100000"/>
              </a:lnSpc>
              <a:spcBef>
                <a:spcPts val="0"/>
              </a:spcBef>
              <a:spcAft>
                <a:spcPts val="0"/>
              </a:spcAft>
              <a:buClr>
                <a:srgbClr val="741B47"/>
              </a:buClr>
              <a:buSzPts val="1984"/>
              <a:buChar char="-"/>
            </a:pPr>
            <a:r>
              <a:rPr lang="fr" sz="1983">
                <a:solidFill>
                  <a:srgbClr val="741B47"/>
                </a:solidFill>
              </a:rPr>
              <a:t>pour les personnes sans ressources /démunies, le plus souvent sans droits de santé, et/ou éloignées du soins</a:t>
            </a:r>
            <a:endParaRPr sz="1983">
              <a:solidFill>
                <a:srgbClr val="741B47"/>
              </a:solidFill>
            </a:endParaRPr>
          </a:p>
          <a:p>
            <a:pPr indent="0" lvl="0" marL="457200" rtl="0" algn="l">
              <a:lnSpc>
                <a:spcPct val="100000"/>
              </a:lnSpc>
              <a:spcBef>
                <a:spcPts val="0"/>
              </a:spcBef>
              <a:spcAft>
                <a:spcPts val="0"/>
              </a:spcAft>
              <a:buNone/>
            </a:pPr>
            <a:r>
              <a:t/>
            </a:r>
            <a:endParaRPr sz="1983">
              <a:solidFill>
                <a:srgbClr val="741B47"/>
              </a:solidFill>
            </a:endParaRPr>
          </a:p>
          <a:p>
            <a:pPr indent="-354570" lvl="0" marL="457200" rtl="0" algn="l">
              <a:lnSpc>
                <a:spcPct val="100000"/>
              </a:lnSpc>
              <a:spcBef>
                <a:spcPts val="0"/>
              </a:spcBef>
              <a:spcAft>
                <a:spcPts val="0"/>
              </a:spcAft>
              <a:buClr>
                <a:srgbClr val="741B47"/>
              </a:buClr>
              <a:buSzPts val="1984"/>
              <a:buChar char="-"/>
            </a:pPr>
            <a:r>
              <a:rPr lang="fr" sz="1983">
                <a:solidFill>
                  <a:srgbClr val="741B47"/>
                </a:solidFill>
              </a:rPr>
              <a:t>faciliter l’accès aux soins de santé, mais aussi aux réseaux institutionnels ou associatifs d’accueil et d'accompagnement social</a:t>
            </a:r>
            <a:endParaRPr sz="1983">
              <a:solidFill>
                <a:srgbClr val="741B47"/>
              </a:solidFill>
            </a:endParaRPr>
          </a:p>
          <a:p>
            <a:pPr indent="0" lvl="0" marL="457200" rtl="0" algn="l">
              <a:lnSpc>
                <a:spcPct val="100000"/>
              </a:lnSpc>
              <a:spcBef>
                <a:spcPts val="0"/>
              </a:spcBef>
              <a:spcAft>
                <a:spcPts val="0"/>
              </a:spcAft>
              <a:buNone/>
            </a:pPr>
            <a:r>
              <a:t/>
            </a:r>
            <a:endParaRPr sz="1983">
              <a:solidFill>
                <a:srgbClr val="741B47"/>
              </a:solidFill>
            </a:endParaRPr>
          </a:p>
          <a:p>
            <a:pPr indent="-354570" lvl="0" marL="457200" rtl="0" algn="l">
              <a:lnSpc>
                <a:spcPct val="100000"/>
              </a:lnSpc>
              <a:spcBef>
                <a:spcPts val="0"/>
              </a:spcBef>
              <a:spcAft>
                <a:spcPts val="0"/>
              </a:spcAft>
              <a:buClr>
                <a:srgbClr val="741B47"/>
              </a:buClr>
              <a:buSzPts val="1984"/>
              <a:buChar char="-"/>
            </a:pPr>
            <a:r>
              <a:rPr lang="fr" sz="1983">
                <a:solidFill>
                  <a:srgbClr val="741B47"/>
                </a:solidFill>
              </a:rPr>
              <a:t>Rôle des PASS réaffirmé par la circulaire DGOS du 18 juin 2013</a:t>
            </a:r>
            <a:endParaRPr sz="1983">
              <a:solidFill>
                <a:srgbClr val="741B47"/>
              </a:solidFill>
            </a:endParaRPr>
          </a:p>
          <a:p>
            <a:pPr indent="0" lvl="0" marL="457200" rtl="0" algn="l">
              <a:lnSpc>
                <a:spcPct val="100000"/>
              </a:lnSpc>
              <a:spcBef>
                <a:spcPts val="0"/>
              </a:spcBef>
              <a:spcAft>
                <a:spcPts val="0"/>
              </a:spcAft>
              <a:buNone/>
            </a:pPr>
            <a:r>
              <a:t/>
            </a:r>
            <a:endParaRPr sz="1983">
              <a:solidFill>
                <a:srgbClr val="741B47"/>
              </a:solidFill>
            </a:endParaRPr>
          </a:p>
          <a:p>
            <a:pPr indent="-354570" lvl="0" marL="457200" rtl="0" algn="l">
              <a:lnSpc>
                <a:spcPct val="100000"/>
              </a:lnSpc>
              <a:spcBef>
                <a:spcPts val="0"/>
              </a:spcBef>
              <a:spcAft>
                <a:spcPts val="0"/>
              </a:spcAft>
              <a:buClr>
                <a:srgbClr val="741B47"/>
              </a:buClr>
              <a:buSzPts val="1984"/>
              <a:buChar char="-"/>
            </a:pPr>
            <a:r>
              <a:rPr lang="fr" sz="1983">
                <a:solidFill>
                  <a:srgbClr val="741B47"/>
                </a:solidFill>
              </a:rPr>
              <a:t>objectif : accès aux soins de droit commun</a:t>
            </a:r>
            <a:endParaRPr sz="1983">
              <a:solidFill>
                <a:srgbClr val="741B47"/>
              </a:solidFill>
            </a:endParaRPr>
          </a:p>
        </p:txBody>
      </p:sp>
      <p:sp>
        <p:nvSpPr>
          <p:cNvPr id="65" name="Google Shape;65;p14"/>
          <p:cNvSpPr txBox="1"/>
          <p:nvPr/>
        </p:nvSpPr>
        <p:spPr>
          <a:xfrm>
            <a:off x="8096025" y="808425"/>
            <a:ext cx="106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66" name="Google Shape;66;p14"/>
          <p:cNvSpPr txBox="1"/>
          <p:nvPr/>
        </p:nvSpPr>
        <p:spPr>
          <a:xfrm>
            <a:off x="8037450" y="667825"/>
            <a:ext cx="1124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67" name="Google Shape;67;p14"/>
          <p:cNvPicPr preferRelativeResize="0"/>
          <p:nvPr/>
        </p:nvPicPr>
        <p:blipFill>
          <a:blip r:embed="rId3">
            <a:alphaModFix/>
          </a:blip>
          <a:stretch>
            <a:fillRect/>
          </a:stretch>
        </p:blipFill>
        <p:spPr>
          <a:xfrm>
            <a:off x="6549475" y="3794525"/>
            <a:ext cx="2167550" cy="13489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PASS et hôpital</a:t>
            </a:r>
            <a:endParaRPr b="1">
              <a:solidFill>
                <a:srgbClr val="741B47"/>
              </a:solidFill>
            </a:endParaRPr>
          </a:p>
        </p:txBody>
      </p:sp>
      <p:sp>
        <p:nvSpPr>
          <p:cNvPr id="73" name="Google Shape;73;p15"/>
          <p:cNvSpPr txBox="1"/>
          <p:nvPr>
            <p:ph idx="1" type="body"/>
          </p:nvPr>
        </p:nvSpPr>
        <p:spPr>
          <a:xfrm>
            <a:off x="0" y="1809100"/>
            <a:ext cx="8520600" cy="3416400"/>
          </a:xfrm>
          <a:prstGeom prst="rect">
            <a:avLst/>
          </a:prstGeom>
        </p:spPr>
        <p:txBody>
          <a:bodyPr anchorCtr="0" anchor="t" bIns="91425" lIns="91425" spcFirstLastPara="1" rIns="91425" wrap="square" tIns="91425">
            <a:normAutofit lnSpcReduction="10000"/>
          </a:bodyPr>
          <a:lstStyle/>
          <a:p>
            <a:pPr indent="457200" lvl="0" marL="0" rtl="0" algn="l">
              <a:lnSpc>
                <a:spcPct val="90000"/>
              </a:lnSpc>
              <a:spcBef>
                <a:spcPts val="1000"/>
              </a:spcBef>
              <a:spcAft>
                <a:spcPts val="0"/>
              </a:spcAft>
              <a:buNone/>
            </a:pPr>
            <a:r>
              <a:rPr lang="fr" sz="2000">
                <a:solidFill>
                  <a:srgbClr val="741B47"/>
                </a:solidFill>
                <a:latin typeface="Calibri"/>
                <a:ea typeface="Calibri"/>
                <a:cs typeface="Calibri"/>
                <a:sym typeface="Calibri"/>
              </a:rPr>
              <a:t>Rattachée à l’hôpital (publique ou ESPIC comme SSJL)</a:t>
            </a:r>
            <a:endParaRPr sz="2000">
              <a:solidFill>
                <a:srgbClr val="741B47"/>
              </a:solidFill>
              <a:latin typeface="Calibri"/>
              <a:ea typeface="Calibri"/>
              <a:cs typeface="Calibri"/>
              <a:sym typeface="Calibri"/>
            </a:endParaRPr>
          </a:p>
          <a:p>
            <a:pPr indent="0" lvl="0" marL="0" rtl="0" algn="l">
              <a:lnSpc>
                <a:spcPct val="90000"/>
              </a:lnSpc>
              <a:spcBef>
                <a:spcPts val="1000"/>
              </a:spcBef>
              <a:spcAft>
                <a:spcPts val="0"/>
              </a:spcAft>
              <a:buNone/>
            </a:pPr>
            <a:r>
              <a:t/>
            </a:r>
            <a:endParaRPr sz="2000">
              <a:solidFill>
                <a:srgbClr val="741B47"/>
              </a:solidFill>
              <a:latin typeface="Calibri"/>
              <a:ea typeface="Calibri"/>
              <a:cs typeface="Calibri"/>
              <a:sym typeface="Calibri"/>
            </a:endParaRPr>
          </a:p>
          <a:p>
            <a:pPr indent="0" lvl="0" marL="457200" rtl="0" algn="l">
              <a:lnSpc>
                <a:spcPct val="90000"/>
              </a:lnSpc>
              <a:spcBef>
                <a:spcPts val="1000"/>
              </a:spcBef>
              <a:spcAft>
                <a:spcPts val="0"/>
              </a:spcAft>
              <a:buNone/>
            </a:pPr>
            <a:r>
              <a:rPr lang="fr" sz="2000">
                <a:solidFill>
                  <a:srgbClr val="741B47"/>
                </a:solidFill>
                <a:latin typeface="Calibri"/>
                <a:ea typeface="Calibri"/>
                <a:cs typeface="Calibri"/>
                <a:sym typeface="Calibri"/>
              </a:rPr>
              <a:t>service </a:t>
            </a:r>
            <a:r>
              <a:rPr lang="fr" sz="2000">
                <a:solidFill>
                  <a:srgbClr val="741B47"/>
                </a:solidFill>
                <a:latin typeface="Calibri"/>
                <a:ea typeface="Calibri"/>
                <a:cs typeface="Calibri"/>
                <a:sym typeface="Calibri"/>
              </a:rPr>
              <a:t>public</a:t>
            </a:r>
            <a:r>
              <a:rPr lang="fr" sz="2000">
                <a:solidFill>
                  <a:srgbClr val="741B47"/>
                </a:solidFill>
                <a:latin typeface="Calibri"/>
                <a:ea typeface="Calibri"/>
                <a:cs typeface="Calibri"/>
                <a:sym typeface="Calibri"/>
              </a:rPr>
              <a:t> (dif. démarche caritative)</a:t>
            </a:r>
            <a:endParaRPr sz="2000">
              <a:solidFill>
                <a:srgbClr val="741B47"/>
              </a:solidFill>
              <a:latin typeface="Calibri"/>
              <a:ea typeface="Calibri"/>
              <a:cs typeface="Calibri"/>
              <a:sym typeface="Calibri"/>
            </a:endParaRPr>
          </a:p>
          <a:p>
            <a:pPr indent="0" lvl="0" marL="457200" rtl="0" algn="l">
              <a:lnSpc>
                <a:spcPct val="90000"/>
              </a:lnSpc>
              <a:spcBef>
                <a:spcPts val="1000"/>
              </a:spcBef>
              <a:spcAft>
                <a:spcPts val="0"/>
              </a:spcAft>
              <a:buNone/>
            </a:pPr>
            <a:r>
              <a:t/>
            </a:r>
            <a:endParaRPr sz="2000">
              <a:solidFill>
                <a:srgbClr val="741B47"/>
              </a:solidFill>
              <a:latin typeface="Calibri"/>
              <a:ea typeface="Calibri"/>
              <a:cs typeface="Calibri"/>
              <a:sym typeface="Calibri"/>
            </a:endParaRPr>
          </a:p>
          <a:p>
            <a:pPr indent="0" lvl="0" marL="457200" rtl="0" algn="l">
              <a:lnSpc>
                <a:spcPct val="90000"/>
              </a:lnSpc>
              <a:spcBef>
                <a:spcPts val="1000"/>
              </a:spcBef>
              <a:spcAft>
                <a:spcPts val="0"/>
              </a:spcAft>
              <a:buNone/>
            </a:pPr>
            <a:r>
              <a:rPr lang="fr" sz="2000">
                <a:solidFill>
                  <a:srgbClr val="741B47"/>
                </a:solidFill>
                <a:latin typeface="Calibri"/>
                <a:ea typeface="Calibri"/>
                <a:cs typeface="Calibri"/>
                <a:sym typeface="Calibri"/>
              </a:rPr>
              <a:t>Une PASS doit être ouverte si les urgences enregistrent &gt; 2000 passages par an</a:t>
            </a:r>
            <a:endParaRPr sz="2200">
              <a:solidFill>
                <a:srgbClr val="741B47"/>
              </a:solidFill>
              <a:latin typeface="Calibri"/>
              <a:ea typeface="Calibri"/>
              <a:cs typeface="Calibri"/>
              <a:sym typeface="Calibri"/>
            </a:endParaRPr>
          </a:p>
          <a:p>
            <a:pPr indent="0" lvl="0" marL="0" rtl="0" algn="l">
              <a:lnSpc>
                <a:spcPct val="90000"/>
              </a:lnSpc>
              <a:spcBef>
                <a:spcPts val="1000"/>
              </a:spcBef>
              <a:spcAft>
                <a:spcPts val="0"/>
              </a:spcAft>
              <a:buNone/>
            </a:pPr>
            <a:r>
              <a:t/>
            </a:r>
            <a:endParaRPr sz="2600">
              <a:solidFill>
                <a:schemeClr val="dk1"/>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t/>
            </a:r>
            <a:endParaRPr sz="2800">
              <a:solidFill>
                <a:schemeClr val="dk1"/>
              </a:solidFill>
              <a:latin typeface="Calibri"/>
              <a:ea typeface="Calibri"/>
              <a:cs typeface="Calibri"/>
              <a:sym typeface="Calibri"/>
            </a:endParaRPr>
          </a:p>
        </p:txBody>
      </p:sp>
      <p:pic>
        <p:nvPicPr>
          <p:cNvPr id="74" name="Google Shape;74;p15"/>
          <p:cNvPicPr preferRelativeResize="0"/>
          <p:nvPr/>
        </p:nvPicPr>
        <p:blipFill>
          <a:blip r:embed="rId3">
            <a:alphaModFix/>
          </a:blip>
          <a:stretch>
            <a:fillRect/>
          </a:stretch>
        </p:blipFill>
        <p:spPr>
          <a:xfrm>
            <a:off x="6825875" y="128875"/>
            <a:ext cx="2102026" cy="210202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La PASS de Saint Joseph Saint Luc</a:t>
            </a:r>
            <a:endParaRPr b="1">
              <a:solidFill>
                <a:srgbClr val="741B47"/>
              </a:solidFill>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lnSpc>
                <a:spcPct val="90000"/>
              </a:lnSpc>
              <a:spcBef>
                <a:spcPts val="1000"/>
              </a:spcBef>
              <a:spcAft>
                <a:spcPts val="0"/>
              </a:spcAft>
              <a:buClr>
                <a:schemeClr val="dk1"/>
              </a:buClr>
              <a:buSzPts val="1100"/>
              <a:buFont typeface="Arial"/>
              <a:buNone/>
            </a:pPr>
            <a:r>
              <a:rPr lang="fr" sz="1950">
                <a:solidFill>
                  <a:srgbClr val="741B47"/>
                </a:solidFill>
                <a:latin typeface="Calibri"/>
                <a:ea typeface="Calibri"/>
                <a:cs typeface="Calibri"/>
                <a:sym typeface="Calibri"/>
              </a:rPr>
              <a:t>2000 : du </a:t>
            </a:r>
            <a:r>
              <a:rPr b="1" lang="fr" sz="1950">
                <a:solidFill>
                  <a:srgbClr val="741B47"/>
                </a:solidFill>
                <a:latin typeface="Calibri"/>
                <a:ea typeface="Calibri"/>
                <a:cs typeface="Calibri"/>
                <a:sym typeface="Calibri"/>
              </a:rPr>
              <a:t>Réseau social Rue Hôpital en Rhône Alpes</a:t>
            </a:r>
            <a:r>
              <a:rPr lang="fr" sz="1950">
                <a:solidFill>
                  <a:srgbClr val="741B47"/>
                </a:solidFill>
                <a:latin typeface="Calibri"/>
                <a:ea typeface="Calibri"/>
                <a:cs typeface="Calibri"/>
                <a:sym typeface="Calibri"/>
              </a:rPr>
              <a:t>, trois </a:t>
            </a:r>
            <a:r>
              <a:rPr b="1" lang="fr" sz="1950">
                <a:solidFill>
                  <a:srgbClr val="741B47"/>
                </a:solidFill>
                <a:latin typeface="Calibri"/>
                <a:ea typeface="Calibri"/>
                <a:cs typeface="Calibri"/>
                <a:sym typeface="Calibri"/>
              </a:rPr>
              <a:t>objectifs</a:t>
            </a:r>
            <a:r>
              <a:rPr lang="fr" sz="1950">
                <a:solidFill>
                  <a:srgbClr val="741B47"/>
                </a:solidFill>
                <a:latin typeface="Calibri"/>
                <a:ea typeface="Calibri"/>
                <a:cs typeface="Calibri"/>
                <a:sym typeface="Calibri"/>
              </a:rPr>
              <a:t>: accès aux soins / prévention veille sociale / articulation entre les acteurs de la santé et du social.</a:t>
            </a:r>
            <a:endParaRPr sz="1950">
              <a:solidFill>
                <a:srgbClr val="741B47"/>
              </a:solidFill>
              <a:latin typeface="Calibri"/>
              <a:ea typeface="Calibri"/>
              <a:cs typeface="Calibri"/>
              <a:sym typeface="Calibri"/>
            </a:endParaRPr>
          </a:p>
          <a:p>
            <a:pPr indent="0" lvl="0" marL="0" rtl="0" algn="l">
              <a:lnSpc>
                <a:spcPct val="90000"/>
              </a:lnSpc>
              <a:spcBef>
                <a:spcPts val="1000"/>
              </a:spcBef>
              <a:spcAft>
                <a:spcPts val="0"/>
              </a:spcAft>
              <a:buClr>
                <a:schemeClr val="dk1"/>
              </a:buClr>
              <a:buSzPts val="1100"/>
              <a:buFont typeface="Arial"/>
              <a:buNone/>
            </a:pPr>
            <a:r>
              <a:rPr lang="fr" sz="1950">
                <a:solidFill>
                  <a:srgbClr val="741B47"/>
                </a:solidFill>
                <a:latin typeface="Calibri"/>
                <a:ea typeface="Calibri"/>
                <a:cs typeface="Calibri"/>
                <a:sym typeface="Calibri"/>
              </a:rPr>
              <a:t>Equipe mobile de St Jo : AS + médecin + partenaires, à la rencontre des personnes dans la rue et les accueils de jour</a:t>
            </a:r>
            <a:endParaRPr sz="1950">
              <a:solidFill>
                <a:srgbClr val="741B47"/>
              </a:solidFill>
              <a:latin typeface="Calibri"/>
              <a:ea typeface="Calibri"/>
              <a:cs typeface="Calibri"/>
              <a:sym typeface="Calibri"/>
            </a:endParaRPr>
          </a:p>
          <a:p>
            <a:pPr indent="0" lvl="0" marL="0" rtl="0" algn="l">
              <a:lnSpc>
                <a:spcPct val="90000"/>
              </a:lnSpc>
              <a:spcBef>
                <a:spcPts val="1000"/>
              </a:spcBef>
              <a:spcAft>
                <a:spcPts val="0"/>
              </a:spcAft>
              <a:buNone/>
            </a:pPr>
            <a:r>
              <a:rPr lang="fr" sz="1950">
                <a:solidFill>
                  <a:srgbClr val="741B47"/>
                </a:solidFill>
              </a:rPr>
              <a:t>2016 : activité de consultations à la PASS</a:t>
            </a:r>
            <a:endParaRPr sz="1950">
              <a:solidFill>
                <a:srgbClr val="741B47"/>
              </a:solidFill>
            </a:endParaRPr>
          </a:p>
          <a:p>
            <a:pPr indent="0" lvl="0" marL="0" rtl="0" algn="l">
              <a:lnSpc>
                <a:spcPct val="90000"/>
              </a:lnSpc>
              <a:spcBef>
                <a:spcPts val="1000"/>
              </a:spcBef>
              <a:spcAft>
                <a:spcPts val="0"/>
              </a:spcAft>
              <a:buClr>
                <a:schemeClr val="dk1"/>
              </a:buClr>
              <a:buSzPts val="1100"/>
              <a:buFont typeface="Arial"/>
              <a:buNone/>
            </a:pPr>
            <a:r>
              <a:rPr lang="fr" sz="1950">
                <a:solidFill>
                  <a:srgbClr val="741B47"/>
                </a:solidFill>
              </a:rPr>
              <a:t>2020 : ESM pendant le confinement, et en même temps inscription de la PASS dans le réseau habitat précaire/plan de résorption squat et bidonvilles développement de l’activité mobile en squat et campements</a:t>
            </a:r>
            <a:endParaRPr sz="1950">
              <a:solidFill>
                <a:srgbClr val="741B47"/>
              </a:solidFill>
            </a:endParaRPr>
          </a:p>
          <a:p>
            <a:pPr indent="0" lvl="0" marL="0" rtl="0" algn="l">
              <a:spcBef>
                <a:spcPts val="0"/>
              </a:spcBef>
              <a:spcAft>
                <a:spcPts val="1200"/>
              </a:spcAft>
              <a:buNone/>
            </a:pPr>
            <a:r>
              <a:t/>
            </a:r>
            <a:endParaRPr sz="1350">
              <a:solidFill>
                <a:srgbClr val="741B47"/>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Réseau social rue-hôpital</a:t>
            </a:r>
            <a:endParaRPr b="1">
              <a:solidFill>
                <a:srgbClr val="741B47"/>
              </a:solidFill>
            </a:endParaRPr>
          </a:p>
        </p:txBody>
      </p:sp>
      <p:pic>
        <p:nvPicPr>
          <p:cNvPr id="86" name="Google Shape;86;p17"/>
          <p:cNvPicPr preferRelativeResize="0"/>
          <p:nvPr/>
        </p:nvPicPr>
        <p:blipFill>
          <a:blip r:embed="rId3">
            <a:alphaModFix/>
          </a:blip>
          <a:stretch>
            <a:fillRect/>
          </a:stretch>
        </p:blipFill>
        <p:spPr>
          <a:xfrm>
            <a:off x="6279588" y="959150"/>
            <a:ext cx="1160800" cy="1160800"/>
          </a:xfrm>
          <a:prstGeom prst="rect">
            <a:avLst/>
          </a:prstGeom>
          <a:noFill/>
          <a:ln>
            <a:noFill/>
          </a:ln>
        </p:spPr>
      </p:pic>
      <p:pic>
        <p:nvPicPr>
          <p:cNvPr id="87" name="Google Shape;87;p17"/>
          <p:cNvPicPr preferRelativeResize="0"/>
          <p:nvPr/>
        </p:nvPicPr>
        <p:blipFill>
          <a:blip r:embed="rId4">
            <a:alphaModFix/>
          </a:blip>
          <a:stretch>
            <a:fillRect/>
          </a:stretch>
        </p:blipFill>
        <p:spPr>
          <a:xfrm>
            <a:off x="3900249" y="4105450"/>
            <a:ext cx="2379340" cy="853350"/>
          </a:xfrm>
          <a:prstGeom prst="rect">
            <a:avLst/>
          </a:prstGeom>
          <a:noFill/>
          <a:ln>
            <a:noFill/>
          </a:ln>
        </p:spPr>
      </p:pic>
      <p:pic>
        <p:nvPicPr>
          <p:cNvPr id="88" name="Google Shape;88;p17"/>
          <p:cNvPicPr preferRelativeResize="0"/>
          <p:nvPr/>
        </p:nvPicPr>
        <p:blipFill>
          <a:blip r:embed="rId5">
            <a:alphaModFix/>
          </a:blip>
          <a:stretch>
            <a:fillRect/>
          </a:stretch>
        </p:blipFill>
        <p:spPr>
          <a:xfrm>
            <a:off x="6645001" y="2210098"/>
            <a:ext cx="1740338" cy="1160800"/>
          </a:xfrm>
          <a:prstGeom prst="rect">
            <a:avLst/>
          </a:prstGeom>
          <a:noFill/>
          <a:ln>
            <a:noFill/>
          </a:ln>
        </p:spPr>
      </p:pic>
      <p:pic>
        <p:nvPicPr>
          <p:cNvPr id="89" name="Google Shape;89;p17"/>
          <p:cNvPicPr preferRelativeResize="0"/>
          <p:nvPr/>
        </p:nvPicPr>
        <p:blipFill>
          <a:blip r:embed="rId6">
            <a:alphaModFix/>
          </a:blip>
          <a:stretch>
            <a:fillRect/>
          </a:stretch>
        </p:blipFill>
        <p:spPr>
          <a:xfrm>
            <a:off x="6385050" y="3461025"/>
            <a:ext cx="2517950" cy="1413025"/>
          </a:xfrm>
          <a:prstGeom prst="rect">
            <a:avLst/>
          </a:prstGeom>
          <a:noFill/>
          <a:ln>
            <a:noFill/>
          </a:ln>
        </p:spPr>
      </p:pic>
      <p:pic>
        <p:nvPicPr>
          <p:cNvPr id="90" name="Google Shape;90;p17"/>
          <p:cNvPicPr preferRelativeResize="0"/>
          <p:nvPr/>
        </p:nvPicPr>
        <p:blipFill rotWithShape="1">
          <a:blip r:embed="rId7">
            <a:alphaModFix/>
          </a:blip>
          <a:srcRect b="7459" l="-12920" r="12919" t="-7460"/>
          <a:stretch/>
        </p:blipFill>
        <p:spPr>
          <a:xfrm>
            <a:off x="400625" y="3024775"/>
            <a:ext cx="2358359" cy="1413025"/>
          </a:xfrm>
          <a:prstGeom prst="rect">
            <a:avLst/>
          </a:prstGeom>
          <a:noFill/>
          <a:ln>
            <a:noFill/>
          </a:ln>
        </p:spPr>
      </p:pic>
      <p:pic>
        <p:nvPicPr>
          <p:cNvPr id="91" name="Google Shape;91;p17"/>
          <p:cNvPicPr preferRelativeResize="0"/>
          <p:nvPr/>
        </p:nvPicPr>
        <p:blipFill>
          <a:blip r:embed="rId8">
            <a:alphaModFix/>
          </a:blip>
          <a:stretch>
            <a:fillRect/>
          </a:stretch>
        </p:blipFill>
        <p:spPr>
          <a:xfrm>
            <a:off x="462413" y="1017725"/>
            <a:ext cx="1930124" cy="1897550"/>
          </a:xfrm>
          <a:prstGeom prst="rect">
            <a:avLst/>
          </a:prstGeom>
          <a:noFill/>
          <a:ln>
            <a:noFill/>
          </a:ln>
        </p:spPr>
      </p:pic>
      <p:pic>
        <p:nvPicPr>
          <p:cNvPr id="92" name="Google Shape;92;p17"/>
          <p:cNvPicPr preferRelativeResize="0"/>
          <p:nvPr/>
        </p:nvPicPr>
        <p:blipFill>
          <a:blip r:embed="rId9">
            <a:alphaModFix/>
          </a:blip>
          <a:stretch>
            <a:fillRect/>
          </a:stretch>
        </p:blipFill>
        <p:spPr>
          <a:xfrm>
            <a:off x="3701825" y="1949974"/>
            <a:ext cx="1740350" cy="140098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b="1" lang="fr">
                <a:solidFill>
                  <a:srgbClr val="741B47"/>
                </a:solidFill>
              </a:rPr>
              <a:t>La PASS de Saint Joseph Saint Luc</a:t>
            </a:r>
            <a:endParaRPr b="1">
              <a:solidFill>
                <a:srgbClr val="741B47"/>
              </a:solidFill>
            </a:endParaRPr>
          </a:p>
          <a:p>
            <a:pPr indent="0" lvl="0" marL="0" rtl="0" algn="l">
              <a:spcBef>
                <a:spcPts val="0"/>
              </a:spcBef>
              <a:spcAft>
                <a:spcPts val="0"/>
              </a:spcAft>
              <a:buNone/>
            </a:pPr>
            <a:r>
              <a:t/>
            </a:r>
            <a:endParaRPr/>
          </a:p>
        </p:txBody>
      </p:sp>
      <p:sp>
        <p:nvSpPr>
          <p:cNvPr id="98" name="Google Shape;98;p18"/>
          <p:cNvSpPr txBox="1"/>
          <p:nvPr>
            <p:ph idx="1" type="body"/>
          </p:nvPr>
        </p:nvSpPr>
        <p:spPr>
          <a:xfrm>
            <a:off x="311700" y="1206800"/>
            <a:ext cx="6354900" cy="3362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fr">
                <a:solidFill>
                  <a:srgbClr val="741B47"/>
                </a:solidFill>
              </a:rPr>
              <a:t>Accompagnement médical et social :</a:t>
            </a:r>
            <a:endParaRPr>
              <a:solidFill>
                <a:srgbClr val="741B47"/>
              </a:solidFill>
            </a:endParaRPr>
          </a:p>
          <a:p>
            <a:pPr indent="-342900" lvl="0" marL="457200" rtl="0" algn="l">
              <a:spcBef>
                <a:spcPts val="1200"/>
              </a:spcBef>
              <a:spcAft>
                <a:spcPts val="0"/>
              </a:spcAft>
              <a:buClr>
                <a:srgbClr val="741B47"/>
              </a:buClr>
              <a:buSzPts val="1800"/>
              <a:buChar char="-"/>
            </a:pPr>
            <a:r>
              <a:rPr lang="fr">
                <a:solidFill>
                  <a:srgbClr val="741B47"/>
                </a:solidFill>
              </a:rPr>
              <a:t>entretiens assistantes sociales (mais porte d’entrée toujours médicale)</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médecins généralistes</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infirmières</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 sage-femme</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interprètes par téléphone</a:t>
            </a:r>
            <a:endParaRPr>
              <a:solidFill>
                <a:srgbClr val="741B47"/>
              </a:solidFill>
            </a:endParaRPr>
          </a:p>
          <a:p>
            <a:pPr indent="0" lvl="0" marL="0" rtl="0" algn="l">
              <a:spcBef>
                <a:spcPts val="1200"/>
              </a:spcBef>
              <a:spcAft>
                <a:spcPts val="0"/>
              </a:spcAft>
              <a:buNone/>
            </a:pPr>
            <a:r>
              <a:rPr lang="fr">
                <a:solidFill>
                  <a:srgbClr val="741B47"/>
                </a:solidFill>
              </a:rPr>
              <a:t>Délivrance des médicaments</a:t>
            </a:r>
            <a:endParaRPr>
              <a:solidFill>
                <a:srgbClr val="741B47"/>
              </a:solidFill>
            </a:endParaRPr>
          </a:p>
          <a:p>
            <a:pPr indent="0" lvl="0" marL="0" rtl="0" algn="l">
              <a:spcBef>
                <a:spcPts val="1200"/>
              </a:spcBef>
              <a:spcAft>
                <a:spcPts val="1200"/>
              </a:spcAft>
              <a:buNone/>
            </a:pPr>
            <a:r>
              <a:rPr lang="fr">
                <a:solidFill>
                  <a:srgbClr val="741B47"/>
                </a:solidFill>
              </a:rPr>
              <a:t>En fonction de l’urgence : examens complémentaires, avis spécialisés, hospitalisation</a:t>
            </a:r>
            <a:endParaRPr>
              <a:solidFill>
                <a:srgbClr val="741B47"/>
              </a:solidFill>
            </a:endParaRPr>
          </a:p>
        </p:txBody>
      </p:sp>
      <p:pic>
        <p:nvPicPr>
          <p:cNvPr id="99" name="Google Shape;99;p18"/>
          <p:cNvPicPr preferRelativeResize="0"/>
          <p:nvPr/>
        </p:nvPicPr>
        <p:blipFill>
          <a:blip r:embed="rId3">
            <a:alphaModFix/>
          </a:blip>
          <a:stretch>
            <a:fillRect/>
          </a:stretch>
        </p:blipFill>
        <p:spPr>
          <a:xfrm>
            <a:off x="6500325" y="1111450"/>
            <a:ext cx="2643675" cy="373912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La PASS de Saint Joseph Saint Luc</a:t>
            </a:r>
            <a:endParaRPr b="1">
              <a:solidFill>
                <a:srgbClr val="741B47"/>
              </a:solidFill>
            </a:endParaRPr>
          </a:p>
        </p:txBody>
      </p:sp>
      <p:sp>
        <p:nvSpPr>
          <p:cNvPr id="105" name="Google Shape;105;p19"/>
          <p:cNvSpPr txBox="1"/>
          <p:nvPr>
            <p:ph idx="1" type="body"/>
          </p:nvPr>
        </p:nvSpPr>
        <p:spPr>
          <a:xfrm>
            <a:off x="311700" y="1523125"/>
            <a:ext cx="6530700" cy="3385800"/>
          </a:xfrm>
          <a:prstGeom prst="rect">
            <a:avLst/>
          </a:prstGeom>
        </p:spPr>
        <p:txBody>
          <a:bodyPr anchorCtr="0" anchor="t" bIns="91425" lIns="91425" spcFirstLastPara="1" rIns="91425" wrap="square" tIns="91425">
            <a:normAutofit fontScale="47500" lnSpcReduction="10000"/>
          </a:bodyPr>
          <a:lstStyle/>
          <a:p>
            <a:pPr indent="0" lvl="0" marL="0" rtl="0" algn="l">
              <a:spcBef>
                <a:spcPts val="0"/>
              </a:spcBef>
              <a:spcAft>
                <a:spcPts val="0"/>
              </a:spcAft>
              <a:buNone/>
            </a:pPr>
            <a:r>
              <a:rPr lang="fr" sz="2963">
                <a:solidFill>
                  <a:srgbClr val="741B47"/>
                </a:solidFill>
              </a:rPr>
              <a:t>Accompagnement social (entre autres ouverture des droits)</a:t>
            </a:r>
            <a:endParaRPr sz="2963">
              <a:solidFill>
                <a:srgbClr val="741B47"/>
              </a:solidFill>
            </a:endParaRPr>
          </a:p>
          <a:p>
            <a:pPr indent="0" lvl="0" marL="0" rtl="0" algn="l">
              <a:spcBef>
                <a:spcPts val="1200"/>
              </a:spcBef>
              <a:spcAft>
                <a:spcPts val="0"/>
              </a:spcAft>
              <a:buNone/>
            </a:pPr>
            <a:r>
              <a:rPr lang="fr" sz="2963">
                <a:solidFill>
                  <a:srgbClr val="741B47"/>
                </a:solidFill>
              </a:rPr>
              <a:t>et réflexion en équipe systématiques (relèves quotidiennes + réunions)</a:t>
            </a:r>
            <a:endParaRPr sz="2963">
              <a:solidFill>
                <a:srgbClr val="741B47"/>
              </a:solidFill>
            </a:endParaRPr>
          </a:p>
          <a:p>
            <a:pPr indent="0" lvl="0" marL="0" rtl="0" algn="l">
              <a:spcBef>
                <a:spcPts val="1200"/>
              </a:spcBef>
              <a:spcAft>
                <a:spcPts val="0"/>
              </a:spcAft>
              <a:buNone/>
            </a:pPr>
            <a:r>
              <a:rPr lang="fr" sz="2963">
                <a:solidFill>
                  <a:srgbClr val="741B47"/>
                </a:solidFill>
              </a:rPr>
              <a:t>Orientations vers partenaires, synthèses</a:t>
            </a:r>
            <a:endParaRPr sz="2963">
              <a:solidFill>
                <a:srgbClr val="741B47"/>
              </a:solidFill>
            </a:endParaRPr>
          </a:p>
          <a:p>
            <a:pPr indent="0" lvl="0" marL="0" rtl="0" algn="l">
              <a:spcBef>
                <a:spcPts val="1200"/>
              </a:spcBef>
              <a:spcAft>
                <a:spcPts val="0"/>
              </a:spcAft>
              <a:buNone/>
            </a:pPr>
            <a:r>
              <a:rPr lang="fr" sz="2963">
                <a:solidFill>
                  <a:srgbClr val="741B47"/>
                </a:solidFill>
              </a:rPr>
              <a:t>Temps long (cf. temporalité des personne)</a:t>
            </a:r>
            <a:endParaRPr sz="2963">
              <a:solidFill>
                <a:srgbClr val="741B47"/>
              </a:solidFill>
            </a:endParaRPr>
          </a:p>
          <a:p>
            <a:pPr indent="0" lvl="0" marL="0" rtl="0" algn="l">
              <a:spcBef>
                <a:spcPts val="1200"/>
              </a:spcBef>
              <a:spcAft>
                <a:spcPts val="0"/>
              </a:spcAft>
              <a:buNone/>
            </a:pPr>
            <a:r>
              <a:rPr lang="fr" sz="2963">
                <a:solidFill>
                  <a:srgbClr val="741B47"/>
                </a:solidFill>
              </a:rPr>
              <a:t>Éventuellement</a:t>
            </a:r>
            <a:r>
              <a:rPr lang="fr" sz="2963">
                <a:solidFill>
                  <a:srgbClr val="741B47"/>
                </a:solidFill>
              </a:rPr>
              <a:t> hébergement médico-social (discussion en équipe)</a:t>
            </a:r>
            <a:endParaRPr sz="2963">
              <a:solidFill>
                <a:srgbClr val="741B47"/>
              </a:solidFill>
            </a:endParaRPr>
          </a:p>
          <a:p>
            <a:pPr indent="0" lvl="0" marL="0" rtl="0" algn="l">
              <a:spcBef>
                <a:spcPts val="1200"/>
              </a:spcBef>
              <a:spcAft>
                <a:spcPts val="0"/>
              </a:spcAft>
              <a:buNone/>
            </a:pPr>
            <a:r>
              <a:t/>
            </a:r>
            <a:endParaRPr sz="2963">
              <a:solidFill>
                <a:srgbClr val="741B47"/>
              </a:solidFill>
            </a:endParaRPr>
          </a:p>
          <a:p>
            <a:pPr indent="0" lvl="0" marL="0" rtl="0" algn="l">
              <a:spcBef>
                <a:spcPts val="1200"/>
              </a:spcBef>
              <a:spcAft>
                <a:spcPts val="0"/>
              </a:spcAft>
              <a:buNone/>
            </a:pPr>
            <a:r>
              <a:rPr lang="fr" sz="2963">
                <a:solidFill>
                  <a:srgbClr val="741B47"/>
                </a:solidFill>
              </a:rPr>
              <a:t>Activité mobile &gt;&gt; “Aller-vers”</a:t>
            </a:r>
            <a:endParaRPr sz="2963">
              <a:solidFill>
                <a:srgbClr val="741B47"/>
              </a:solidFill>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106" name="Google Shape;106;p19"/>
          <p:cNvPicPr preferRelativeResize="0"/>
          <p:nvPr/>
        </p:nvPicPr>
        <p:blipFill rotWithShape="1">
          <a:blip r:embed="rId3">
            <a:alphaModFix/>
          </a:blip>
          <a:srcRect b="0" l="9177" r="6084" t="12072"/>
          <a:stretch/>
        </p:blipFill>
        <p:spPr>
          <a:xfrm>
            <a:off x="6291700" y="2401850"/>
            <a:ext cx="2540600" cy="26362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L’aller vers</a:t>
            </a:r>
            <a:endParaRPr b="1">
              <a:solidFill>
                <a:srgbClr val="741B47"/>
              </a:solidFill>
            </a:endParaRPr>
          </a:p>
        </p:txBody>
      </p:sp>
      <p:sp>
        <p:nvSpPr>
          <p:cNvPr id="112" name="Google Shape;11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fr">
                <a:solidFill>
                  <a:srgbClr val="741B47"/>
                </a:solidFill>
              </a:rPr>
              <a:t>Aller à la rencontre des personnes pour lutter contre le </a:t>
            </a:r>
            <a:r>
              <a:rPr b="1" lang="fr">
                <a:solidFill>
                  <a:srgbClr val="741B47"/>
                </a:solidFill>
              </a:rPr>
              <a:t>non recours</a:t>
            </a:r>
            <a:r>
              <a:rPr lang="fr">
                <a:solidFill>
                  <a:srgbClr val="741B47"/>
                </a:solidFill>
              </a:rPr>
              <a:t> aux droits et à la santé</a:t>
            </a:r>
            <a:endParaRPr>
              <a:solidFill>
                <a:srgbClr val="741B47"/>
              </a:solidFill>
            </a:endParaRPr>
          </a:p>
          <a:p>
            <a:pPr indent="0" lvl="0" marL="0" rtl="0" algn="l">
              <a:spcBef>
                <a:spcPts val="1200"/>
              </a:spcBef>
              <a:spcAft>
                <a:spcPts val="0"/>
              </a:spcAft>
              <a:buNone/>
            </a:pPr>
            <a:r>
              <a:rPr lang="fr">
                <a:solidFill>
                  <a:srgbClr val="741B47"/>
                </a:solidFill>
              </a:rPr>
              <a:t>Informer, orienter, créer un lien de confiance</a:t>
            </a:r>
            <a:endParaRPr>
              <a:solidFill>
                <a:srgbClr val="741B47"/>
              </a:solidFill>
            </a:endParaRPr>
          </a:p>
          <a:p>
            <a:pPr indent="0" lvl="0" marL="0" rtl="0" algn="l">
              <a:spcBef>
                <a:spcPts val="1200"/>
              </a:spcBef>
              <a:spcAft>
                <a:spcPts val="0"/>
              </a:spcAft>
              <a:buNone/>
            </a:pPr>
            <a:r>
              <a:rPr lang="fr">
                <a:solidFill>
                  <a:srgbClr val="741B47"/>
                </a:solidFill>
              </a:rPr>
              <a:t>Pas de soins sur place</a:t>
            </a:r>
            <a:endParaRPr>
              <a:solidFill>
                <a:srgbClr val="741B47"/>
              </a:solidFill>
            </a:endParaRPr>
          </a:p>
          <a:p>
            <a:pPr indent="0" lvl="0" marL="0" rtl="0" algn="l">
              <a:spcBef>
                <a:spcPts val="1200"/>
              </a:spcBef>
              <a:spcAft>
                <a:spcPts val="0"/>
              </a:spcAft>
              <a:buNone/>
            </a:pPr>
            <a:r>
              <a:rPr lang="fr">
                <a:solidFill>
                  <a:srgbClr val="741B47"/>
                </a:solidFill>
              </a:rPr>
              <a:t>Deux problématiques notables :</a:t>
            </a:r>
            <a:endParaRPr>
              <a:solidFill>
                <a:srgbClr val="741B47"/>
              </a:solidFill>
            </a:endParaRPr>
          </a:p>
          <a:p>
            <a:pPr indent="-342900" lvl="0" marL="457200" rtl="0" algn="l">
              <a:spcBef>
                <a:spcPts val="1200"/>
              </a:spcBef>
              <a:spcAft>
                <a:spcPts val="0"/>
              </a:spcAft>
              <a:buClr>
                <a:srgbClr val="741B47"/>
              </a:buClr>
              <a:buSzPts val="1800"/>
              <a:buChar char="-"/>
            </a:pPr>
            <a:r>
              <a:rPr lang="fr">
                <a:solidFill>
                  <a:srgbClr val="741B47"/>
                </a:solidFill>
              </a:rPr>
              <a:t>aller vers des personnes en non demande</a:t>
            </a:r>
            <a:endParaRPr>
              <a:solidFill>
                <a:srgbClr val="741B47"/>
              </a:solidFill>
            </a:endParaRPr>
          </a:p>
          <a:p>
            <a:pPr indent="-342900" lvl="0" marL="457200" rtl="0" algn="l">
              <a:spcBef>
                <a:spcPts val="0"/>
              </a:spcBef>
              <a:spcAft>
                <a:spcPts val="0"/>
              </a:spcAft>
              <a:buClr>
                <a:srgbClr val="741B47"/>
              </a:buClr>
              <a:buSzPts val="1800"/>
              <a:buChar char="-"/>
            </a:pPr>
            <a:r>
              <a:rPr lang="fr">
                <a:solidFill>
                  <a:srgbClr val="741B47"/>
                </a:solidFill>
              </a:rPr>
              <a:t>comment répondre à la demande une fois que celle-ci est formulée</a:t>
            </a:r>
            <a:endParaRPr>
              <a:solidFill>
                <a:srgbClr val="741B47"/>
              </a:solidFill>
            </a:endParaRPr>
          </a:p>
          <a:p>
            <a:pPr indent="-317500" lvl="1" marL="914400" rtl="0" algn="l">
              <a:spcBef>
                <a:spcPts val="0"/>
              </a:spcBef>
              <a:spcAft>
                <a:spcPts val="0"/>
              </a:spcAft>
              <a:buClr>
                <a:srgbClr val="741B47"/>
              </a:buClr>
              <a:buSzPts val="1400"/>
              <a:buChar char="-"/>
            </a:pPr>
            <a:r>
              <a:rPr lang="fr">
                <a:solidFill>
                  <a:srgbClr val="741B47"/>
                </a:solidFill>
              </a:rPr>
              <a:t>&gt; manque de moyens</a:t>
            </a:r>
            <a:endParaRPr>
              <a:solidFill>
                <a:srgbClr val="741B47"/>
              </a:solidFill>
            </a:endParaRPr>
          </a:p>
          <a:p>
            <a:pPr indent="-317500" lvl="1" marL="914400" rtl="0" algn="l">
              <a:spcBef>
                <a:spcPts val="0"/>
              </a:spcBef>
              <a:spcAft>
                <a:spcPts val="0"/>
              </a:spcAft>
              <a:buClr>
                <a:srgbClr val="741B47"/>
              </a:buClr>
              <a:buSzPts val="1400"/>
              <a:buChar char="-"/>
            </a:pPr>
            <a:r>
              <a:rPr lang="fr">
                <a:solidFill>
                  <a:srgbClr val="741B47"/>
                </a:solidFill>
              </a:rPr>
              <a:t>déploiement d’équipes mobiles sans augmentation de l’offre de soins</a:t>
            </a:r>
            <a:endParaRPr>
              <a:solidFill>
                <a:srgbClr val="741B47"/>
              </a:solidFill>
            </a:endParaRPr>
          </a:p>
          <a:p>
            <a:pPr indent="-317500" lvl="2" marL="1371600" rtl="0" algn="l">
              <a:spcBef>
                <a:spcPts val="0"/>
              </a:spcBef>
              <a:spcAft>
                <a:spcPts val="0"/>
              </a:spcAft>
              <a:buClr>
                <a:srgbClr val="741B47"/>
              </a:buClr>
              <a:buSzPts val="1400"/>
              <a:buChar char="-"/>
            </a:pPr>
            <a:r>
              <a:rPr lang="fr">
                <a:solidFill>
                  <a:srgbClr val="741B47"/>
                </a:solidFill>
              </a:rPr>
              <a:t>temporalité</a:t>
            </a:r>
            <a:endParaRPr>
              <a:solidFill>
                <a:srgbClr val="741B47"/>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fr">
                <a:solidFill>
                  <a:srgbClr val="741B47"/>
                </a:solidFill>
              </a:rPr>
              <a:t>L’aller vers</a:t>
            </a:r>
            <a:endParaRPr b="1">
              <a:solidFill>
                <a:srgbClr val="741B47"/>
              </a:solidFill>
            </a:endParaRPr>
          </a:p>
        </p:txBody>
      </p:sp>
      <p:sp>
        <p:nvSpPr>
          <p:cNvPr id="118" name="Google Shape;118;p21"/>
          <p:cNvSpPr txBox="1"/>
          <p:nvPr>
            <p:ph idx="1" type="body"/>
          </p:nvPr>
        </p:nvSpPr>
        <p:spPr>
          <a:xfrm>
            <a:off x="311700" y="1902850"/>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1200"/>
              </a:spcBef>
              <a:spcAft>
                <a:spcPts val="0"/>
              </a:spcAft>
              <a:buClr>
                <a:schemeClr val="dk1"/>
              </a:buClr>
              <a:buSzPts val="1100"/>
              <a:buFont typeface="Arial"/>
              <a:buNone/>
            </a:pPr>
            <a:r>
              <a:rPr lang="fr" sz="1600">
                <a:solidFill>
                  <a:srgbClr val="741B47"/>
                </a:solidFill>
              </a:rPr>
              <a:t>Un exemple d’aller vers qui existe depuis des années : le SAMU social</a:t>
            </a:r>
            <a:endParaRPr sz="1600">
              <a:solidFill>
                <a:srgbClr val="741B47"/>
              </a:solidFill>
            </a:endParaRPr>
          </a:p>
          <a:p>
            <a:pPr indent="0" lvl="0" marL="0" rtl="0" algn="l">
              <a:spcBef>
                <a:spcPts val="1200"/>
              </a:spcBef>
              <a:spcAft>
                <a:spcPts val="0"/>
              </a:spcAft>
              <a:buClr>
                <a:schemeClr val="dk1"/>
              </a:buClr>
              <a:buSzPts val="1100"/>
              <a:buFont typeface="Arial"/>
              <a:buNone/>
            </a:pPr>
            <a:r>
              <a:rPr lang="fr" sz="1600">
                <a:solidFill>
                  <a:srgbClr val="741B47"/>
                </a:solidFill>
              </a:rPr>
              <a:t>L’aller vers du samu social, initialement mission Perrache, c’est le constat de la présence de personnes sdf à Perrache. L’objectif est de lutter contre le non recours aux droits, l’accès aux prestations. L’aller vers implique d’avoir intériorisé le cadre en tant que professionnel.les, en étant hors les murs, le cadre institutionnel est interne, il n’est pas incarné par les locaux avec un exercice au sein d’une structure</a:t>
            </a:r>
            <a:endParaRPr sz="1600">
              <a:solidFill>
                <a:srgbClr val="741B47"/>
              </a:solidFill>
            </a:endParaRPr>
          </a:p>
          <a:p>
            <a:pPr indent="0" lvl="0" marL="0" rtl="0" algn="l">
              <a:spcBef>
                <a:spcPts val="1200"/>
              </a:spcBef>
              <a:spcAft>
                <a:spcPts val="0"/>
              </a:spcAft>
              <a:buClr>
                <a:schemeClr val="dk1"/>
              </a:buClr>
              <a:buSzPts val="1100"/>
              <a:buFont typeface="Arial"/>
              <a:buNone/>
            </a:pPr>
            <a:r>
              <a:rPr lang="fr" sz="1600">
                <a:solidFill>
                  <a:srgbClr val="741B47"/>
                </a:solidFill>
              </a:rPr>
              <a:t>Pour certaines personnes qui vivent dans des conditions de grande précarité, investir une prise en charge médical et social, prendre « soin de soi », n’est pas envisagé de la même manière. En effet, la logique de survie à laquelle les personnes sont confrontées ne permet pas toujours une projection à long terme ou l’inscription dans une démarche préventive. </a:t>
            </a:r>
            <a:endParaRPr sz="1600">
              <a:solidFill>
                <a:srgbClr val="741B47"/>
              </a:solidFill>
            </a:endParaRPr>
          </a:p>
          <a:p>
            <a:pPr indent="0" lvl="0" marL="0" rtl="0" algn="l">
              <a:spcBef>
                <a:spcPts val="1200"/>
              </a:spcBef>
              <a:spcAft>
                <a:spcPts val="1200"/>
              </a:spcAft>
              <a:buNone/>
            </a:pPr>
            <a:r>
              <a:t/>
            </a:r>
            <a:endParaRPr/>
          </a:p>
        </p:txBody>
      </p:sp>
      <p:pic>
        <p:nvPicPr>
          <p:cNvPr id="119" name="Google Shape;119;p21"/>
          <p:cNvPicPr preferRelativeResize="0"/>
          <p:nvPr/>
        </p:nvPicPr>
        <p:blipFill rotWithShape="1">
          <a:blip r:embed="rId3">
            <a:alphaModFix/>
          </a:blip>
          <a:srcRect b="18675" l="13835" r="22173" t="24644"/>
          <a:stretch/>
        </p:blipFill>
        <p:spPr>
          <a:xfrm>
            <a:off x="5470278" y="110225"/>
            <a:ext cx="3598221" cy="17926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