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5" r:id="rId10"/>
    <p:sldId id="266" r:id="rId11"/>
    <p:sldId id="286" r:id="rId12"/>
    <p:sldId id="285"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38" d="100"/>
          <a:sy n="138" d="100"/>
        </p:scale>
        <p:origin x="2454"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8bb720759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8bb72075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8bb72075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8bb72075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8bb72075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18bb72075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8bb72075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8bb72075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8bb720759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8bb720759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8bb72075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8bb72075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8bb72075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8bb72075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8bb720759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8bb72075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8bb72075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8bb72075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8bb72075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8bb72075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8bb72075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8bb72075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8bb72075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8bb72075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8bb720759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8bb720759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8bb720759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8bb720759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8bb720759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8bb720759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8c344ff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8c344ff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8c344ff5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8c344ff5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8bb720759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8bb720759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8bb720759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8bb720759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8bb720759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8bb720759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8bb720759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8bb72075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8bb7207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8bb7207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8bb720759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8bb72075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8bb72075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8bb7207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8bb720759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8bb72075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8bb72075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8bb72075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8bb720759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8bb720759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8bb720759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8bb72075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egifrance.gouv.fr/jorf/id/JORFTEXT00004331744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hone.gouv.fr/Demarches-administratives/Toutes-les-demarches-pour-les-professionnels#!/particuliers/page/F1605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rhone.gouv.fr/Demarches-administratives/Toutes-les-demarches-pour-les-professionnels#!/particuliers/page/R18894" TargetMode="External"/><Relationship Id="rId5" Type="http://schemas.openxmlformats.org/officeDocument/2006/relationships/hyperlink" Target="https://www.rhone.gouv.fr/Demarches-administratives/Toutes-les-demarches-pour-les-professionnels#!/particuliers/page/F10619" TargetMode="External"/><Relationship Id="rId4" Type="http://schemas.openxmlformats.org/officeDocument/2006/relationships/hyperlink" Target="https://www.rhone.gouv.fr/Demarches-administratives/Toutes-les-demarches-pour-les-professionnels#!/particuliers/page/F3305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france.gouv.fr/jorf/id/JORFTEXT0000433174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immigration.interieur.gouv.fr/Europe-et-International/Les-accords-bilateraux/Presentation-generale-des-accords-bilaterau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administration-etrangers-en-france.interieur.gouv.fr/particulier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france.gouv.fr/loda/id/LEGIARTI000043968733/2021-08-26/"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legifrance.gouv.fr/affichCodeArticle.do?cidTexte=LEGITEXT000006074069&amp;idArticle=LEGIARTI000019864230&amp;dateTexte=&amp;categorieLien=ci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justice.gouv.fr/publication/mna/circ_conditions_demandes_admission_sejour_2012.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cfdt.fr/portail/outils/guides/la-regularisation-des-travailleurs-sans-papiers-srv2_385711" TargetMode="External"/><Relationship Id="rId4" Type="http://schemas.openxmlformats.org/officeDocument/2006/relationships/hyperlink" Target="https://www.gisti.org/IMG/pdf/np_circ_valls_nov2012.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822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fr" sz="4900" b="1">
                <a:solidFill>
                  <a:srgbClr val="231F20"/>
                </a:solidFill>
              </a:rPr>
              <a:t>ATELIER D'AUTODÉFENSE</a:t>
            </a:r>
            <a:endParaRPr sz="4900" b="1">
              <a:solidFill>
                <a:srgbClr val="231F20"/>
              </a:solidFill>
            </a:endParaRPr>
          </a:p>
          <a:p>
            <a:pPr marL="0" lvl="0" indent="0" algn="ctr" rtl="0">
              <a:spcBef>
                <a:spcPts val="0"/>
              </a:spcBef>
              <a:spcAft>
                <a:spcPts val="0"/>
              </a:spcAft>
              <a:buNone/>
            </a:pPr>
            <a:r>
              <a:rPr lang="fr" sz="4900" b="1">
                <a:solidFill>
                  <a:srgbClr val="231F20"/>
                </a:solidFill>
              </a:rPr>
              <a:t> JURIDIQUE</a:t>
            </a:r>
            <a:endParaRPr sz="83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70000"/>
              </a:lnSpc>
              <a:spcBef>
                <a:spcPts val="1000"/>
              </a:spcBef>
              <a:spcAft>
                <a:spcPts val="0"/>
              </a:spcAft>
              <a:buClr>
                <a:schemeClr val="dk1"/>
              </a:buClr>
              <a:buSzPts val="1100"/>
              <a:buFont typeface="Arial"/>
              <a:buNone/>
            </a:pPr>
            <a:r>
              <a:rPr lang="fr" b="1">
                <a:solidFill>
                  <a:srgbClr val="231F20"/>
                </a:solidFill>
              </a:rPr>
              <a:t>RÉGULARISATION PAR LE TRAVAIL</a:t>
            </a:r>
            <a:endParaRPr b="1">
              <a:solidFill>
                <a:srgbClr val="231F20"/>
              </a:solidFill>
            </a:endParaRPr>
          </a:p>
          <a:p>
            <a:pPr marL="0" lvl="0" indent="0" algn="ctr" rtl="0">
              <a:lnSpc>
                <a:spcPct val="80000"/>
              </a:lnSpc>
              <a:spcBef>
                <a:spcPts val="0"/>
              </a:spcBef>
              <a:spcAft>
                <a:spcPts val="0"/>
              </a:spcAft>
              <a:buNone/>
            </a:pPr>
            <a:endParaRPr/>
          </a:p>
        </p:txBody>
      </p:sp>
      <p:pic>
        <p:nvPicPr>
          <p:cNvPr id="3" name="Image 2" descr="Une image contenant texte, clipart, carte de visite&#10;&#10;Description générée automatiquement">
            <a:extLst>
              <a:ext uri="{FF2B5EF4-FFF2-40B4-BE49-F238E27FC236}">
                <a16:creationId xmlns:a16="http://schemas.microsoft.com/office/drawing/2014/main" id="{E07DFB39-9658-3EB2-160F-46B00AFA243B}"/>
              </a:ext>
            </a:extLst>
          </p:cNvPr>
          <p:cNvPicPr>
            <a:picLocks noChangeAspect="1"/>
          </p:cNvPicPr>
          <p:nvPr/>
        </p:nvPicPr>
        <p:blipFill>
          <a:blip r:embed="rId3"/>
          <a:stretch>
            <a:fillRect/>
          </a:stretch>
        </p:blipFill>
        <p:spPr>
          <a:xfrm>
            <a:off x="4058624" y="3454400"/>
            <a:ext cx="1026751" cy="1374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281375"/>
            <a:ext cx="8520600" cy="87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fr" sz="3000"/>
              <a:t>Formulaire de demande d’autorisation de travail</a:t>
            </a:r>
            <a:endParaRPr sz="1920"/>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chemeClr val="dk1"/>
              </a:buClr>
              <a:buSzPts val="1100"/>
              <a:buFont typeface="Arial"/>
              <a:buNone/>
            </a:pPr>
            <a:r>
              <a:rPr lang="fr" sz="2000">
                <a:solidFill>
                  <a:schemeClr val="dk1"/>
                </a:solidFill>
              </a:rPr>
              <a:t>PIÈCES À JOINDRE PAR L’EMPLOYEUR :</a:t>
            </a:r>
            <a:endParaRPr sz="200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sz="2000">
              <a:solidFill>
                <a:schemeClr val="dk1"/>
              </a:solidFill>
            </a:endParaRPr>
          </a:p>
          <a:p>
            <a:pPr marL="457200" lvl="0" indent="-355600" algn="l" rtl="0">
              <a:lnSpc>
                <a:spcPct val="90000"/>
              </a:lnSpc>
              <a:spcBef>
                <a:spcPts val="1000"/>
              </a:spcBef>
              <a:spcAft>
                <a:spcPts val="0"/>
              </a:spcAft>
              <a:buClr>
                <a:schemeClr val="dk1"/>
              </a:buClr>
              <a:buSzPts val="2000"/>
              <a:buChar char="-"/>
            </a:pPr>
            <a:r>
              <a:rPr lang="fr" sz="2000">
                <a:solidFill>
                  <a:schemeClr val="dk1"/>
                </a:solidFill>
              </a:rPr>
              <a:t>Extrait Kbis de l’entreprise</a:t>
            </a:r>
            <a:endParaRPr sz="2000">
              <a:solidFill>
                <a:schemeClr val="dk1"/>
              </a:solidFill>
            </a:endParaRPr>
          </a:p>
          <a:p>
            <a:pPr marL="457200" lvl="0" indent="0" algn="l" rtl="0">
              <a:lnSpc>
                <a:spcPct val="90000"/>
              </a:lnSpc>
              <a:spcBef>
                <a:spcPts val="1000"/>
              </a:spcBef>
              <a:spcAft>
                <a:spcPts val="0"/>
              </a:spcAft>
              <a:buNone/>
            </a:pPr>
            <a:endParaRPr sz="2000">
              <a:solidFill>
                <a:schemeClr val="dk1"/>
              </a:solidFill>
            </a:endParaRPr>
          </a:p>
          <a:p>
            <a:pPr marL="457200" lvl="0" indent="-355600" algn="l" rtl="0">
              <a:lnSpc>
                <a:spcPct val="90000"/>
              </a:lnSpc>
              <a:spcBef>
                <a:spcPts val="1000"/>
              </a:spcBef>
              <a:spcAft>
                <a:spcPts val="0"/>
              </a:spcAft>
              <a:buClr>
                <a:schemeClr val="dk1"/>
              </a:buClr>
              <a:buSzPts val="2000"/>
              <a:buChar char="-"/>
            </a:pPr>
            <a:r>
              <a:rPr lang="fr" sz="2000">
                <a:solidFill>
                  <a:schemeClr val="dk1"/>
                </a:solidFill>
              </a:rPr>
              <a:t>Attestation de versement des cotisations sociales pour l’année N-1 (“attestation de vigilance” à demander à l’URSSAF)</a:t>
            </a:r>
            <a:endParaRPr sz="20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DF57A-E352-92FC-E11A-5AFDA283A480}"/>
              </a:ext>
            </a:extLst>
          </p:cNvPr>
          <p:cNvSpPr>
            <a:spLocks noGrp="1"/>
          </p:cNvSpPr>
          <p:nvPr>
            <p:ph type="title"/>
          </p:nvPr>
        </p:nvSpPr>
        <p:spPr>
          <a:xfrm>
            <a:off x="311700" y="230279"/>
            <a:ext cx="8520600" cy="572700"/>
          </a:xfrm>
        </p:spPr>
        <p:txBody>
          <a:bodyPr>
            <a:normAutofit fontScale="90000"/>
          </a:bodyPr>
          <a:lstStyle/>
          <a:p>
            <a:pPr algn="ctr"/>
            <a:r>
              <a:rPr lang="fr-FR" sz="2800" dirty="0"/>
              <a:t>3) les </a:t>
            </a:r>
            <a:r>
              <a:rPr lang="fr-FR" dirty="0"/>
              <a:t>critères de la r</a:t>
            </a:r>
            <a:r>
              <a:rPr lang="fr-FR" sz="2800" dirty="0"/>
              <a:t>égularisation Darmanin</a:t>
            </a:r>
            <a:endParaRPr lang="fr-FR" dirty="0"/>
          </a:p>
        </p:txBody>
      </p:sp>
      <p:sp>
        <p:nvSpPr>
          <p:cNvPr id="3" name="Espace réservé du texte 2">
            <a:extLst>
              <a:ext uri="{FF2B5EF4-FFF2-40B4-BE49-F238E27FC236}">
                <a16:creationId xmlns:a16="http://schemas.microsoft.com/office/drawing/2014/main" id="{68A3AC8E-7E7E-CCA9-C192-D1DF628008F8}"/>
              </a:ext>
            </a:extLst>
          </p:cNvPr>
          <p:cNvSpPr>
            <a:spLocks noGrp="1"/>
          </p:cNvSpPr>
          <p:nvPr>
            <p:ph type="body" idx="1"/>
          </p:nvPr>
        </p:nvSpPr>
        <p:spPr>
          <a:xfrm>
            <a:off x="311700" y="1152475"/>
            <a:ext cx="4107900" cy="3416400"/>
          </a:xfrm>
        </p:spPr>
        <p:txBody>
          <a:bodyPr>
            <a:normAutofit/>
          </a:bodyPr>
          <a:lstStyle/>
          <a:p>
            <a:pPr>
              <a:lnSpc>
                <a:spcPct val="107000"/>
              </a:lnSpc>
              <a:spcAft>
                <a:spcPts val="800"/>
              </a:spcAft>
            </a:pPr>
            <a:r>
              <a:rPr lang="fr-FR" sz="18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 « Métiers en tension », possible </a:t>
            </a:r>
            <a:r>
              <a:rPr lang="fr-FR" sz="1800" b="1"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même si</a:t>
            </a:r>
            <a:r>
              <a:rPr lang="fr-FR" sz="18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OQTF récente</a:t>
            </a:r>
            <a:endParaRPr lang="fr-FR"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 des métiers en tension, tableau région Auvergne Rhône-Alpes (Arrêté du 1 avril 2021,) : </a:t>
            </a:r>
            <a:r>
              <a:rPr lang="fr-FR" sz="1800"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https://www.legifrance.gouv.fr/jorf/id/JORFTEXT000043317444</a:t>
            </a:r>
            <a:endParaRPr lang="fr-FR" sz="1800"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sz="2000" b="1" dirty="0">
                <a:solidFill>
                  <a:schemeClr val="tx1"/>
                </a:solidFill>
              </a:rPr>
              <a:t>Cette disposition s'applique jusqu'au 31 décembre 2026</a:t>
            </a:r>
            <a:r>
              <a:rPr lang="fr-FR" dirty="0">
                <a:solidFill>
                  <a:schemeClr val="tx1"/>
                </a:solidFill>
              </a:rPr>
              <a:t>.</a:t>
            </a:r>
            <a:r>
              <a:rPr lang="fr-FR" sz="1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endParaRPr lang="fr-FR" dirty="0"/>
          </a:p>
          <a:p>
            <a:pPr marL="114300" indent="0">
              <a:buNone/>
            </a:pPr>
            <a:endParaRPr lang="fr-FR" dirty="0"/>
          </a:p>
        </p:txBody>
      </p:sp>
      <p:pic>
        <p:nvPicPr>
          <p:cNvPr id="5" name="Google Shape;200;p36">
            <a:extLst>
              <a:ext uri="{FF2B5EF4-FFF2-40B4-BE49-F238E27FC236}">
                <a16:creationId xmlns:a16="http://schemas.microsoft.com/office/drawing/2014/main" id="{DEA727DB-9AB1-5A9A-AA8B-F041DBD3A6CC}"/>
              </a:ext>
            </a:extLst>
          </p:cNvPr>
          <p:cNvPicPr preferRelativeResize="0"/>
          <p:nvPr/>
        </p:nvPicPr>
        <p:blipFill>
          <a:blip r:embed="rId3">
            <a:alphaModFix/>
          </a:blip>
          <a:srcRect l="15808" t="10563"/>
          <a:stretch/>
        </p:blipFill>
        <p:spPr>
          <a:xfrm>
            <a:off x="4364182" y="1267690"/>
            <a:ext cx="4468118" cy="2957375"/>
          </a:xfrm>
          <a:prstGeom prst="rect">
            <a:avLst/>
          </a:prstGeom>
          <a:noFill/>
          <a:ln>
            <a:noFill/>
          </a:ln>
        </p:spPr>
      </p:pic>
    </p:spTree>
    <p:extLst>
      <p:ext uri="{BB962C8B-B14F-4D97-AF65-F5344CB8AC3E}">
        <p14:creationId xmlns:p14="http://schemas.microsoft.com/office/powerpoint/2010/main" val="61929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58D4B-B2A5-3236-24B0-3BE0697FA303}"/>
              </a:ext>
            </a:extLst>
          </p:cNvPr>
          <p:cNvSpPr>
            <a:spLocks noGrp="1"/>
          </p:cNvSpPr>
          <p:nvPr>
            <p:ph type="title"/>
          </p:nvPr>
        </p:nvSpPr>
        <p:spPr>
          <a:xfrm>
            <a:off x="311700" y="445025"/>
            <a:ext cx="8520600" cy="572700"/>
          </a:xfrm>
        </p:spPr>
        <p:txBody>
          <a:bodyPr wrap="square" anchor="ctr">
            <a:normAutofit/>
          </a:bodyPr>
          <a:lstStyle/>
          <a:p>
            <a:pPr>
              <a:lnSpc>
                <a:spcPct val="90000"/>
              </a:lnSpc>
            </a:pPr>
            <a:r>
              <a:rPr lang="fr-FR" sz="2400" dirty="0"/>
              <a:t>3) les critères de la régularisation Darmanin</a:t>
            </a:r>
          </a:p>
        </p:txBody>
      </p:sp>
      <p:graphicFrame>
        <p:nvGraphicFramePr>
          <p:cNvPr id="6" name="Tableau 5">
            <a:extLst>
              <a:ext uri="{FF2B5EF4-FFF2-40B4-BE49-F238E27FC236}">
                <a16:creationId xmlns:a16="http://schemas.microsoft.com/office/drawing/2014/main" id="{1BF8D24A-4762-0863-2FBC-C9814A5CD083}"/>
              </a:ext>
            </a:extLst>
          </p:cNvPr>
          <p:cNvGraphicFramePr>
            <a:graphicFrameLocks noGrp="1"/>
          </p:cNvGraphicFramePr>
          <p:nvPr>
            <p:extLst>
              <p:ext uri="{D42A27DB-BD31-4B8C-83A1-F6EECF244321}">
                <p14:modId xmlns:p14="http://schemas.microsoft.com/office/powerpoint/2010/main" val="1238057193"/>
              </p:ext>
            </p:extLst>
          </p:nvPr>
        </p:nvGraphicFramePr>
        <p:xfrm>
          <a:off x="551957" y="1208225"/>
          <a:ext cx="8040087" cy="3372190"/>
        </p:xfrm>
        <a:graphic>
          <a:graphicData uri="http://schemas.openxmlformats.org/drawingml/2006/table">
            <a:tbl>
              <a:tblPr firstRow="1" firstCol="1" bandRow="1">
                <a:tableStyleId>{5C22544A-7EE6-4342-B048-85BDC9FD1C3A}</a:tableStyleId>
              </a:tblPr>
              <a:tblGrid>
                <a:gridCol w="2114327">
                  <a:extLst>
                    <a:ext uri="{9D8B030D-6E8A-4147-A177-3AD203B41FA5}">
                      <a16:colId xmlns:a16="http://schemas.microsoft.com/office/drawing/2014/main" val="843594658"/>
                    </a:ext>
                  </a:extLst>
                </a:gridCol>
                <a:gridCol w="1741448">
                  <a:extLst>
                    <a:ext uri="{9D8B030D-6E8A-4147-A177-3AD203B41FA5}">
                      <a16:colId xmlns:a16="http://schemas.microsoft.com/office/drawing/2014/main" val="3127980691"/>
                    </a:ext>
                  </a:extLst>
                </a:gridCol>
                <a:gridCol w="2291697">
                  <a:extLst>
                    <a:ext uri="{9D8B030D-6E8A-4147-A177-3AD203B41FA5}">
                      <a16:colId xmlns:a16="http://schemas.microsoft.com/office/drawing/2014/main" val="2967340868"/>
                    </a:ext>
                  </a:extLst>
                </a:gridCol>
                <a:gridCol w="1892615">
                  <a:extLst>
                    <a:ext uri="{9D8B030D-6E8A-4147-A177-3AD203B41FA5}">
                      <a16:colId xmlns:a16="http://schemas.microsoft.com/office/drawing/2014/main" val="1324261310"/>
                    </a:ext>
                  </a:extLst>
                </a:gridCol>
              </a:tblGrid>
              <a:tr h="701014">
                <a:tc>
                  <a:txBody>
                    <a:bodyPr/>
                    <a:lstStyle/>
                    <a:p>
                      <a:r>
                        <a:rPr lang="fr-FR" sz="1700" kern="100">
                          <a:effectLst/>
                        </a:rPr>
                        <a:t>Durée séjour</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700" kern="100">
                          <a:effectLst/>
                        </a:rPr>
                        <a:t>Durée travail</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700" kern="100">
                          <a:effectLst/>
                        </a:rPr>
                        <a:t>Preuves de travail à fournir</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700" kern="100">
                          <a:effectLst/>
                        </a:rPr>
                        <a:t>Titre délivré</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extLst>
                  <a:ext uri="{0D108BD9-81ED-4DB2-BD59-A6C34878D82A}">
                    <a16:rowId xmlns:a16="http://schemas.microsoft.com/office/drawing/2014/main" val="3494623256"/>
                  </a:ext>
                </a:extLst>
              </a:tr>
              <a:tr h="2563395">
                <a:tc>
                  <a:txBody>
                    <a:bodyPr/>
                    <a:lstStyle/>
                    <a:p>
                      <a:r>
                        <a:rPr lang="fr-FR" sz="1400" kern="100">
                          <a:effectLst/>
                        </a:rPr>
                        <a:t>Prouver au moins 3 ans de présence en France : Mais sont exclues les périodes de travail réalisées sous couvert d’une carte de séjour temporaire mention « travailleurs saisonnier », les étudiant.es es et demandeurs et demandeuses d’asile</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400" kern="100" dirty="0">
                          <a:effectLst/>
                        </a:rPr>
                        <a:t>12 mois sur les 24 derniers mois</a:t>
                      </a:r>
                      <a:endParaRPr lang="fr-FR" sz="1700" kern="100" dirty="0">
                        <a:effectLst/>
                      </a:endParaRPr>
                    </a:p>
                    <a:p>
                      <a:r>
                        <a:rPr lang="fr-FR" sz="1400" kern="100" dirty="0">
                          <a:effectLst/>
                        </a:rPr>
                        <a:t> </a:t>
                      </a:r>
                      <a:endParaRPr lang="fr-FR" sz="1700" kern="100" dirty="0">
                        <a:effectLst/>
                      </a:endParaRPr>
                    </a:p>
                    <a:p>
                      <a:r>
                        <a:rPr lang="fr-FR" sz="1400" kern="100" dirty="0">
                          <a:effectLst/>
                        </a:rPr>
                        <a:t>+ Travailler actuellement (au moment du dépôt de la demande et au moment du rdv à la préfecture)</a:t>
                      </a:r>
                      <a:endParaRPr lang="fr-FR" sz="1700" kern="100" dirty="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400" kern="100" spc="-10">
                          <a:effectLst/>
                        </a:rPr>
                        <a:t>Prouver 12 mois d’activité antérieure au cours des 24 derniers mois dans un </a:t>
                      </a:r>
                      <a:r>
                        <a:rPr lang="fr-FR" sz="1400" u="sng" kern="100" spc="-10">
                          <a:effectLst/>
                        </a:rPr>
                        <a:t>métier en tension</a:t>
                      </a:r>
                      <a:r>
                        <a:rPr lang="fr-FR" sz="1400" kern="100" spc="-10">
                          <a:effectLst/>
                        </a:rPr>
                        <a:t> (</a:t>
                      </a:r>
                      <a:r>
                        <a:rPr lang="fr-FR" sz="1400" kern="100">
                          <a:effectLst/>
                        </a:rPr>
                        <a:t>12 fiches de paie  ou preuves versements bancaires/CESU...)</a:t>
                      </a:r>
                      <a:endParaRPr lang="fr-FR" sz="1700" kern="100">
                        <a:effectLst/>
                      </a:endParaRPr>
                    </a:p>
                    <a:p>
                      <a:r>
                        <a:rPr lang="fr-FR" sz="1400" kern="100" spc="-10">
                          <a:effectLst/>
                        </a:rPr>
                        <a:t>Prouver activité actuelle (contrat, 3 dernières fiches de paie)</a:t>
                      </a:r>
                      <a:endParaRPr lang="fr-FR" sz="1700" kern="10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tc>
                  <a:txBody>
                    <a:bodyPr/>
                    <a:lstStyle/>
                    <a:p>
                      <a:r>
                        <a:rPr lang="fr-FR" sz="1400" kern="100" dirty="0">
                          <a:effectLst/>
                        </a:rPr>
                        <a:t>-durée contrat égale ou supérieure à 12 mois : carte séjour temporaire (un an) « salarié »</a:t>
                      </a:r>
                      <a:endParaRPr lang="fr-FR" sz="1700" kern="100" dirty="0">
                        <a:effectLst/>
                      </a:endParaRPr>
                    </a:p>
                    <a:p>
                      <a:r>
                        <a:rPr lang="fr-FR" sz="1400" kern="100" dirty="0">
                          <a:effectLst/>
                        </a:rPr>
                        <a:t>-durée contrat de moins de 12 mois : carte séjour temporaire (un an) « travailleur temporaire »</a:t>
                      </a:r>
                      <a:endParaRPr lang="fr-FR" sz="1700" kern="100" dirty="0">
                        <a:effectLst/>
                        <a:latin typeface="Calibri" panose="020F0502020204030204" pitchFamily="34" charset="0"/>
                        <a:ea typeface="Calibri" panose="020F0502020204030204" pitchFamily="34" charset="0"/>
                        <a:cs typeface="Calibri" panose="020F0502020204030204" pitchFamily="34" charset="0"/>
                      </a:endParaRPr>
                    </a:p>
                  </a:txBody>
                  <a:tcPr marL="55428" marR="55428" marT="55428" marB="55428"/>
                </a:tc>
                <a:extLst>
                  <a:ext uri="{0D108BD9-81ED-4DB2-BD59-A6C34878D82A}">
                    <a16:rowId xmlns:a16="http://schemas.microsoft.com/office/drawing/2014/main" val="4227759313"/>
                  </a:ext>
                </a:extLst>
              </a:tr>
            </a:tbl>
          </a:graphicData>
        </a:graphic>
      </p:graphicFrame>
    </p:spTree>
    <p:extLst>
      <p:ext uri="{BB962C8B-B14F-4D97-AF65-F5344CB8AC3E}">
        <p14:creationId xmlns:p14="http://schemas.microsoft.com/office/powerpoint/2010/main" val="81503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Liste complète des documents à fournir</a:t>
            </a:r>
            <a:endParaRPr dirty="0"/>
          </a:p>
        </p:txBody>
      </p:sp>
      <p:sp>
        <p:nvSpPr>
          <p:cNvPr id="103" name="Google Shape;103;p21"/>
          <p:cNvSpPr txBox="1">
            <a:spLocks noGrp="1"/>
          </p:cNvSpPr>
          <p:nvPr>
            <p:ph type="body" idx="1"/>
          </p:nvPr>
        </p:nvSpPr>
        <p:spPr>
          <a:xfrm>
            <a:off x="311700" y="1152475"/>
            <a:ext cx="8520600" cy="759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fr" u="sng">
                <a:solidFill>
                  <a:schemeClr val="hlink"/>
                </a:solidFill>
                <a:hlinkClick r:id="rId3"/>
              </a:rPr>
              <a:t>https://www.rhone.gouv.fr/Demarches-administratives/Toutes-les-demarches-pour-les-professionnels#!/particuliers/page/F16053</a:t>
            </a:r>
            <a:endParaRPr/>
          </a:p>
          <a:p>
            <a:pPr marL="0" lvl="0" indent="0" algn="l" rtl="0">
              <a:spcBef>
                <a:spcPts val="1200"/>
              </a:spcBef>
              <a:spcAft>
                <a:spcPts val="1200"/>
              </a:spcAft>
              <a:buNone/>
            </a:pPr>
            <a:endParaRPr/>
          </a:p>
        </p:txBody>
      </p:sp>
      <p:sp>
        <p:nvSpPr>
          <p:cNvPr id="104" name="Google Shape;104;p21"/>
          <p:cNvSpPr txBox="1"/>
          <p:nvPr/>
        </p:nvSpPr>
        <p:spPr>
          <a:xfrm>
            <a:off x="715425" y="1854000"/>
            <a:ext cx="3635400" cy="28854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Char char="●"/>
            </a:pPr>
            <a:r>
              <a:rPr lang="fr" sz="1100">
                <a:solidFill>
                  <a:schemeClr val="dk1"/>
                </a:solidFill>
              </a:rPr>
              <a:t>Copie intégrale d'acte de naissance (sauf si vous avez déjà une carte de séjour) comportant les mentions les plus récentes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Passeport Sinon, autres justificatifs ( attestation consulaire, carte d'identité, carte consulaire).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u="sng">
                <a:solidFill>
                  <a:schemeClr val="hlink"/>
                </a:solidFill>
                <a:hlinkClick r:id="rId4"/>
              </a:rPr>
              <a:t>Justificatif de domicile</a:t>
            </a:r>
            <a:r>
              <a:rPr lang="fr" sz="1100">
                <a:solidFill>
                  <a:schemeClr val="dk1"/>
                </a:solidFill>
              </a:rPr>
              <a:t> datant de moins de 6 mois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3</a:t>
            </a:r>
            <a:r>
              <a:rPr lang="fr" sz="1100">
                <a:solidFill>
                  <a:schemeClr val="dk1"/>
                </a:solidFill>
                <a:uFill>
                  <a:noFill/>
                </a:uFill>
                <a:hlinkClick r:id="rId5">
                  <a:extLst>
                    <a:ext uri="{A12FA001-AC4F-418D-AE19-62706E023703}">
                      <ahyp:hlinkClr xmlns:ahyp="http://schemas.microsoft.com/office/drawing/2018/hyperlinkcolor" val="tx"/>
                    </a:ext>
                  </a:extLst>
                </a:hlinkClick>
              </a:rPr>
              <a:t> </a:t>
            </a:r>
            <a:r>
              <a:rPr lang="fr" sz="1100" u="sng">
                <a:solidFill>
                  <a:schemeClr val="hlink"/>
                </a:solidFill>
                <a:hlinkClick r:id="rId5"/>
              </a:rPr>
              <a:t>photos</a:t>
            </a:r>
            <a:r>
              <a:rPr lang="fr" sz="1100">
                <a:solidFill>
                  <a:schemeClr val="dk1"/>
                </a:solidFill>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Déclaration sur l'honneur de non-polygamie en France si vous êtes marié et êtes ressortissant d'un pays qui l'autorise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Formulaire</a:t>
            </a:r>
            <a:r>
              <a:rPr lang="fr" sz="1100">
                <a:solidFill>
                  <a:schemeClr val="dk1"/>
                </a:solidFill>
                <a:uFill>
                  <a:noFill/>
                </a:uFill>
                <a:hlinkClick r:id="rId6">
                  <a:extLst>
                    <a:ext uri="{A12FA001-AC4F-418D-AE19-62706E023703}">
                      <ahyp:hlinkClr xmlns:ahyp="http://schemas.microsoft.com/office/drawing/2018/hyperlinkcolor" val="tx"/>
                    </a:ext>
                  </a:extLst>
                </a:hlinkClick>
              </a:rPr>
              <a:t> </a:t>
            </a:r>
            <a:r>
              <a:rPr lang="fr" sz="1100" u="sng">
                <a:solidFill>
                  <a:schemeClr val="hlink"/>
                </a:solidFill>
                <a:hlinkClick r:id="rId6"/>
              </a:rPr>
              <a:t>cerfa n°15186</a:t>
            </a:r>
            <a:r>
              <a:rPr lang="fr" sz="1100">
                <a:solidFill>
                  <a:schemeClr val="dk1"/>
                </a:solidFill>
              </a:rPr>
              <a:t> (complété et signé par votre employeur), accompagnées des pièces demandées</a:t>
            </a:r>
            <a:endParaRPr/>
          </a:p>
        </p:txBody>
      </p:sp>
      <p:sp>
        <p:nvSpPr>
          <p:cNvPr id="105" name="Google Shape;105;p21"/>
          <p:cNvSpPr txBox="1"/>
          <p:nvPr/>
        </p:nvSpPr>
        <p:spPr>
          <a:xfrm>
            <a:off x="4795150" y="1854000"/>
            <a:ext cx="3857700" cy="2495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Char char="●"/>
            </a:pPr>
            <a:r>
              <a:rPr lang="fr" sz="1100">
                <a:solidFill>
                  <a:schemeClr val="dk1"/>
                </a:solidFill>
              </a:rPr>
              <a:t>Preuves de présence en France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Preuves de travail : bulletins de salaire, relevés ou virements bancaires, certificat de travail, attestation Pôle Emploi, avis d'imposition sur le revenu correspondant aux périodes de travail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Si vous avez utilisé une autre identité pour travailler : attestation de concordance d'identité établie par votre employeur</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 sz="1100">
                <a:solidFill>
                  <a:schemeClr val="dk1"/>
                </a:solidFill>
              </a:rPr>
              <a:t>Justificatifs de votre insertion dans la société française : attestations de cercles amicaux, adhésion à des associations, activité bénévole, participation aux activités scolaires des enfants,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281375"/>
            <a:ext cx="8520600" cy="87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fr" sz="3000"/>
              <a:t>Comment justifier de ses années de présence ?</a:t>
            </a:r>
            <a:endParaRPr sz="1920"/>
          </a:p>
        </p:txBody>
      </p:sp>
      <p:sp>
        <p:nvSpPr>
          <p:cNvPr id="123" name="Google Shape;12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55000"/>
              <a:buFont typeface="Arial"/>
              <a:buNone/>
            </a:pPr>
            <a:r>
              <a:rPr lang="fr" sz="2000">
                <a:solidFill>
                  <a:schemeClr val="dk1"/>
                </a:solidFill>
              </a:rPr>
              <a:t>- </a:t>
            </a:r>
            <a:r>
              <a:rPr lang="fr" sz="2000" u="sng">
                <a:solidFill>
                  <a:schemeClr val="dk1"/>
                </a:solidFill>
              </a:rPr>
              <a:t>au minimum</a:t>
            </a:r>
            <a:r>
              <a:rPr lang="fr" sz="2000">
                <a:solidFill>
                  <a:schemeClr val="dk1"/>
                </a:solidFill>
              </a:rPr>
              <a:t> 2 documents par ans (au mieux plusieurs pour chaque trimestre)</a:t>
            </a:r>
            <a:endParaRPr sz="2000">
              <a:solidFill>
                <a:schemeClr val="dk1"/>
              </a:solidFill>
            </a:endParaRPr>
          </a:p>
          <a:p>
            <a:pPr marL="0" lvl="0" indent="0" algn="l" rtl="0">
              <a:spcBef>
                <a:spcPts val="0"/>
              </a:spcBef>
              <a:spcAft>
                <a:spcPts val="0"/>
              </a:spcAft>
              <a:buNone/>
            </a:pPr>
            <a:endParaRPr/>
          </a:p>
          <a:p>
            <a:pPr marL="0" lvl="0" indent="0" algn="l" rtl="0">
              <a:lnSpc>
                <a:spcPct val="90000"/>
              </a:lnSpc>
              <a:spcBef>
                <a:spcPts val="1200"/>
              </a:spcBef>
              <a:spcAft>
                <a:spcPts val="0"/>
              </a:spcAft>
              <a:buClr>
                <a:schemeClr val="dk1"/>
              </a:buClr>
              <a:buSzPct val="55000"/>
              <a:buFont typeface="Arial"/>
              <a:buNone/>
            </a:pPr>
            <a:r>
              <a:rPr lang="fr" sz="2000">
                <a:solidFill>
                  <a:schemeClr val="dk1"/>
                </a:solidFill>
              </a:rPr>
              <a:t>•constituent des </a:t>
            </a:r>
            <a:r>
              <a:rPr lang="fr" sz="2000" u="sng">
                <a:solidFill>
                  <a:schemeClr val="dk1"/>
                </a:solidFill>
              </a:rPr>
              <a:t>preuves certaines</a:t>
            </a:r>
            <a:r>
              <a:rPr lang="fr" sz="2000">
                <a:solidFill>
                  <a:schemeClr val="dk1"/>
                </a:solidFill>
              </a:rPr>
              <a:t> les documents émanant d'une administration publique (préfecture, service social et sanitaire, établissement scolaire, juridiction, attestation d'inscription à l'aide médicale d'Etat, documents URSAFF ou ASSEDIC, avis d'imposition sauf s'il n'indique aucun revenu perçu en France, factures de consultations hospitalières …)</a:t>
            </a:r>
            <a:endParaRPr sz="2000">
              <a:solidFill>
                <a:schemeClr val="dk1"/>
              </a:solidFill>
            </a:endParaRPr>
          </a:p>
          <a:p>
            <a:pPr marL="0" lvl="0" indent="0" algn="l" rtl="0">
              <a:lnSpc>
                <a:spcPct val="90000"/>
              </a:lnSpc>
              <a:spcBef>
                <a:spcPts val="1000"/>
              </a:spcBef>
              <a:spcAft>
                <a:spcPts val="0"/>
              </a:spcAft>
              <a:buClr>
                <a:schemeClr val="dk1"/>
              </a:buClr>
              <a:buSzPct val="55000"/>
              <a:buFont typeface="Arial"/>
              <a:buNone/>
            </a:pPr>
            <a:r>
              <a:rPr lang="fr" sz="2000">
                <a:solidFill>
                  <a:schemeClr val="dk1"/>
                </a:solidFill>
              </a:rPr>
              <a:t>•présentent une </a:t>
            </a:r>
            <a:r>
              <a:rPr lang="fr" sz="2000" u="sng">
                <a:solidFill>
                  <a:schemeClr val="dk1"/>
                </a:solidFill>
              </a:rPr>
              <a:t>valeur probante réelle</a:t>
            </a:r>
            <a:r>
              <a:rPr lang="fr" sz="2000">
                <a:solidFill>
                  <a:schemeClr val="dk1"/>
                </a:solidFill>
              </a:rPr>
              <a:t> les documents remis par une institution privée (bulletins de salaire, relevé bancaire présentant des mouvements, certificat médical de médecine de ville ... )</a:t>
            </a:r>
            <a:endParaRPr sz="2000">
              <a:solidFill>
                <a:schemeClr val="dk1"/>
              </a:solidFill>
            </a:endParaRPr>
          </a:p>
          <a:p>
            <a:pPr marL="0" lvl="0" indent="0" algn="l" rtl="0">
              <a:lnSpc>
                <a:spcPct val="90000"/>
              </a:lnSpc>
              <a:spcBef>
                <a:spcPts val="1000"/>
              </a:spcBef>
              <a:spcAft>
                <a:spcPts val="0"/>
              </a:spcAft>
              <a:buClr>
                <a:schemeClr val="dk1"/>
              </a:buClr>
              <a:buSzPct val="55000"/>
              <a:buFont typeface="Arial"/>
              <a:buNone/>
            </a:pPr>
            <a:r>
              <a:rPr lang="fr" sz="2000">
                <a:solidFill>
                  <a:schemeClr val="dk1"/>
                </a:solidFill>
              </a:rPr>
              <a:t>•ont une </a:t>
            </a:r>
            <a:r>
              <a:rPr lang="fr" sz="2000" u="sng">
                <a:solidFill>
                  <a:schemeClr val="dk1"/>
                </a:solidFill>
              </a:rPr>
              <a:t>valeur probante limitée </a:t>
            </a:r>
            <a:r>
              <a:rPr lang="fr" sz="2000">
                <a:solidFill>
                  <a:schemeClr val="dk1"/>
                </a:solidFill>
              </a:rPr>
              <a:t>les documents personnelles (enveloppe avec adresse libellée au nom du demandeur du titre de séjour, attestation d'un proche…)</a:t>
            </a:r>
            <a:endParaRPr sz="20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Comment justifier de ses années d'activité professionnelle ?</a:t>
            </a:r>
            <a:endParaRPr/>
          </a:p>
        </p:txBody>
      </p:sp>
      <p:sp>
        <p:nvSpPr>
          <p:cNvPr id="129" name="Google Shape;12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fr">
                <a:solidFill>
                  <a:schemeClr val="dk1"/>
                </a:solidFill>
              </a:rPr>
              <a:t>-&gt; des fiches de paie pour au moins un mi-temps mensuel</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-&gt; si votre patron refuse de vous donner des fiches de paie, il faut le contraindre. Pour cela deux principaux moyens : </a:t>
            </a:r>
            <a:endParaRPr>
              <a:solidFill>
                <a:schemeClr val="dk1"/>
              </a:solidFill>
            </a:endParaRPr>
          </a:p>
          <a:p>
            <a:pPr marL="0" lvl="0" indent="0" algn="l" rtl="0">
              <a:spcBef>
                <a:spcPts val="1200"/>
              </a:spcBef>
              <a:spcAft>
                <a:spcPts val="0"/>
              </a:spcAft>
              <a:buNone/>
            </a:pPr>
            <a:r>
              <a:rPr lang="fr">
                <a:solidFill>
                  <a:schemeClr val="dk1"/>
                </a:solidFill>
              </a:rPr>
              <a:t>	-&gt; Action collective </a:t>
            </a:r>
            <a:endParaRPr>
              <a:solidFill>
                <a:schemeClr val="dk1"/>
              </a:solidFill>
            </a:endParaRPr>
          </a:p>
          <a:p>
            <a:pPr marL="0" lvl="0" indent="0" algn="l" rtl="0">
              <a:spcBef>
                <a:spcPts val="1200"/>
              </a:spcBef>
              <a:spcAft>
                <a:spcPts val="0"/>
              </a:spcAft>
              <a:buNone/>
            </a:pPr>
            <a:r>
              <a:rPr lang="fr">
                <a:solidFill>
                  <a:schemeClr val="dk1"/>
                </a:solidFill>
              </a:rPr>
              <a:t>	-&gt; procédure prudhommale </a:t>
            </a: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FOCUS : les principaux droits des travailleurs-ses</a:t>
            </a:r>
            <a:endParaRPr/>
          </a:p>
        </p:txBody>
      </p:sp>
      <p:sp>
        <p:nvSpPr>
          <p:cNvPr id="135" name="Google Shape;135;p26"/>
          <p:cNvSpPr txBox="1">
            <a:spLocks noGrp="1"/>
          </p:cNvSpPr>
          <p:nvPr>
            <p:ph type="body" idx="1"/>
          </p:nvPr>
        </p:nvSpPr>
        <p:spPr>
          <a:xfrm>
            <a:off x="311700" y="10888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fr" dirty="0">
                <a:solidFill>
                  <a:schemeClr val="dk1"/>
                </a:solidFill>
              </a:rPr>
              <a:t>contrat de travail écrit</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contrôle du temps de travail : PENSEZ À NOTER VOS HEURES !!</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35h /semaines max 44h </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10h Max par jour </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Majorations heures supplémentaires / heures de nuit</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Si plus de 6h de travail -&gt; droit a une pause de 20 min</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congé payé 2,5 jours/ mois </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salaire minimal (</a:t>
            </a:r>
            <a:r>
              <a:rPr lang="fr">
                <a:solidFill>
                  <a:schemeClr val="dk1"/>
                </a:solidFill>
              </a:rPr>
              <a:t>smic 2024 </a:t>
            </a:r>
            <a:r>
              <a:rPr lang="fr" dirty="0">
                <a:solidFill>
                  <a:schemeClr val="dk1"/>
                </a:solidFill>
              </a:rPr>
              <a:t>: 11,65/h brut) </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temps de repos obligatoire</a:t>
            </a:r>
            <a:endParaRPr dirty="0">
              <a:solidFill>
                <a:schemeClr val="dk1"/>
              </a:solidFill>
            </a:endParaRPr>
          </a:p>
          <a:p>
            <a:pPr marL="457200" lvl="0" indent="-342900" algn="l" rtl="0">
              <a:spcBef>
                <a:spcPts val="0"/>
              </a:spcBef>
              <a:spcAft>
                <a:spcPts val="0"/>
              </a:spcAft>
              <a:buClr>
                <a:schemeClr val="dk1"/>
              </a:buClr>
              <a:buSzPts val="1800"/>
              <a:buChar char="-"/>
            </a:pPr>
            <a:r>
              <a:rPr lang="fr" dirty="0">
                <a:solidFill>
                  <a:schemeClr val="dk1"/>
                </a:solidFill>
              </a:rPr>
              <a:t>EPI (Équipement de protection individuel )</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000" b="1"/>
              <a:t> Comment est-ce possible que les gens aient des fiches de paie alors qu'ils ne sont pas autorisés à travailler ?</a:t>
            </a:r>
            <a:endParaRPr sz="2000"/>
          </a:p>
        </p:txBody>
      </p:sp>
      <p:sp>
        <p:nvSpPr>
          <p:cNvPr id="141" name="Google Shape;14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0" algn="l" rtl="0">
              <a:lnSpc>
                <a:spcPct val="90000"/>
              </a:lnSpc>
              <a:spcBef>
                <a:spcPts val="1000"/>
              </a:spcBef>
              <a:spcAft>
                <a:spcPts val="0"/>
              </a:spcAft>
              <a:buNone/>
            </a:pPr>
            <a:endParaRPr sz="2800">
              <a:solidFill>
                <a:schemeClr val="dk1"/>
              </a:solidFill>
            </a:endParaRPr>
          </a:p>
          <a:p>
            <a:pPr marL="457200" lvl="0" indent="-353060" algn="l" rtl="0">
              <a:lnSpc>
                <a:spcPct val="90000"/>
              </a:lnSpc>
              <a:spcBef>
                <a:spcPts val="1000"/>
              </a:spcBef>
              <a:spcAft>
                <a:spcPts val="0"/>
              </a:spcAft>
              <a:buClr>
                <a:schemeClr val="dk1"/>
              </a:buClr>
              <a:buSzPct val="100000"/>
              <a:buChar char="●"/>
            </a:pPr>
            <a:r>
              <a:rPr lang="fr" sz="2800">
                <a:solidFill>
                  <a:schemeClr val="dk1"/>
                </a:solidFill>
              </a:rPr>
              <a:t>Une évolution juridique contradictoire.</a:t>
            </a:r>
            <a:endParaRPr sz="2800">
              <a:solidFill>
                <a:schemeClr val="dk1"/>
              </a:solidFill>
            </a:endParaRPr>
          </a:p>
          <a:p>
            <a:pPr marL="457200" lvl="0" indent="0" algn="l" rtl="0">
              <a:lnSpc>
                <a:spcPct val="90000"/>
              </a:lnSpc>
              <a:spcBef>
                <a:spcPts val="1000"/>
              </a:spcBef>
              <a:spcAft>
                <a:spcPts val="0"/>
              </a:spcAft>
              <a:buNone/>
            </a:pPr>
            <a:endParaRPr sz="2800">
              <a:solidFill>
                <a:schemeClr val="dk1"/>
              </a:solidFill>
            </a:endParaRPr>
          </a:p>
          <a:p>
            <a:pPr marL="457200" lvl="0" indent="-353060" algn="l" rtl="0">
              <a:lnSpc>
                <a:spcPct val="90000"/>
              </a:lnSpc>
              <a:spcBef>
                <a:spcPts val="1000"/>
              </a:spcBef>
              <a:spcAft>
                <a:spcPts val="0"/>
              </a:spcAft>
              <a:buClr>
                <a:schemeClr val="dk1"/>
              </a:buClr>
              <a:buSzPct val="100000"/>
              <a:buChar char="●"/>
            </a:pPr>
            <a:r>
              <a:rPr lang="fr" sz="2800">
                <a:solidFill>
                  <a:schemeClr val="dk1"/>
                </a:solidFill>
              </a:rPr>
              <a:t>Une Circulaire aussi prévue pour les gens qui ont eu un droit au séjour à un moment et l'ont perdu.</a:t>
            </a:r>
            <a:endParaRPr sz="2800">
              <a:solidFill>
                <a:schemeClr val="dk1"/>
              </a:solidFill>
            </a:endParaRPr>
          </a:p>
          <a:p>
            <a:pPr marL="457200" lvl="0" indent="0" algn="l" rtl="0">
              <a:lnSpc>
                <a:spcPct val="90000"/>
              </a:lnSpc>
              <a:spcBef>
                <a:spcPts val="1000"/>
              </a:spcBef>
              <a:spcAft>
                <a:spcPts val="0"/>
              </a:spcAft>
              <a:buNone/>
            </a:pPr>
            <a:endParaRPr sz="2800">
              <a:solidFill>
                <a:schemeClr val="dk1"/>
              </a:solidFill>
            </a:endParaRPr>
          </a:p>
          <a:p>
            <a:pPr marL="457200" lvl="0" indent="-353060" algn="l" rtl="0">
              <a:lnSpc>
                <a:spcPct val="90000"/>
              </a:lnSpc>
              <a:spcBef>
                <a:spcPts val="1000"/>
              </a:spcBef>
              <a:spcAft>
                <a:spcPts val="0"/>
              </a:spcAft>
              <a:buClr>
                <a:schemeClr val="dk1"/>
              </a:buClr>
              <a:buSzPct val="100000"/>
              <a:buChar char="●"/>
            </a:pPr>
            <a:r>
              <a:rPr lang="fr" sz="2800">
                <a:solidFill>
                  <a:schemeClr val="dk1"/>
                </a:solidFill>
              </a:rPr>
              <a:t>Des contrôles très peu faits et de nombreux employeurs hors la loi.</a:t>
            </a:r>
            <a:endParaRPr sz="2800">
              <a:solidFill>
                <a:schemeClr val="dk1"/>
              </a:solidFill>
            </a:endParaRPr>
          </a:p>
          <a:p>
            <a:pPr marL="457200" lvl="0" indent="0" algn="l" rtl="0">
              <a:lnSpc>
                <a:spcPct val="90000"/>
              </a:lnSpc>
              <a:spcBef>
                <a:spcPts val="1000"/>
              </a:spcBef>
              <a:spcAft>
                <a:spcPts val="0"/>
              </a:spcAft>
              <a:buNone/>
            </a:pPr>
            <a:endParaRPr sz="2800">
              <a:solidFill>
                <a:schemeClr val="dk1"/>
              </a:solidFill>
            </a:endParaRPr>
          </a:p>
          <a:p>
            <a:pPr marL="457200" lvl="0" indent="-353060" algn="l" rtl="0">
              <a:lnSpc>
                <a:spcPct val="90000"/>
              </a:lnSpc>
              <a:spcBef>
                <a:spcPts val="1000"/>
              </a:spcBef>
              <a:spcAft>
                <a:spcPts val="0"/>
              </a:spcAft>
              <a:buClr>
                <a:schemeClr val="dk1"/>
              </a:buClr>
              <a:buSzPct val="100000"/>
              <a:buChar char="●"/>
            </a:pPr>
            <a:r>
              <a:rPr lang="fr" sz="2800">
                <a:solidFill>
                  <a:schemeClr val="dk1"/>
                </a:solidFill>
              </a:rPr>
              <a:t>L’utilisation d’alias.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t>Qui examine la demande ?</a:t>
            </a:r>
            <a:endParaRPr sz="4500"/>
          </a:p>
        </p:txBody>
      </p:sp>
      <p:sp>
        <p:nvSpPr>
          <p:cNvPr id="147" name="Google Shape;14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fr">
                <a:solidFill>
                  <a:schemeClr val="dk1"/>
                </a:solidFill>
              </a:rPr>
              <a:t>AVANT, c'était la DIRECCTE (Direction Régionale des Entreprises, de la Concurrence, de la Consommation, du Travail et de l'Emploi) rattachée au Ministère du Travail</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DEPUIS LE 1er AVRIL 2021 ce sont 6 plateformes préfectorales rattachées au MInistère de l’Intérieur</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fr">
                <a:solidFill>
                  <a:schemeClr val="dk1"/>
                </a:solidFill>
              </a:rPr>
              <a:t>La plateforme compétente pour Rhône-Alpes est située en préfecture de Clermont-Ferrand.</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Qu’est-ce qu’on peut obtenir ?</a:t>
            </a:r>
            <a:endParaRPr sz="4500"/>
          </a:p>
        </p:txBody>
      </p:sp>
      <p:sp>
        <p:nvSpPr>
          <p:cNvPr id="153" name="Google Shape;15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fr">
                <a:solidFill>
                  <a:schemeClr val="dk1"/>
                </a:solidFill>
              </a:rPr>
              <a:t>CDI &gt;&gt; carte de séjour temporaire d’1 an mention “salariée”</a:t>
            </a:r>
            <a:endParaRPr>
              <a:solidFill>
                <a:schemeClr val="dk1"/>
              </a:solidFill>
            </a:endParaRPr>
          </a:p>
          <a:p>
            <a:pPr marL="457200" lvl="0" indent="0" algn="l" rtl="0">
              <a:spcBef>
                <a:spcPts val="1200"/>
              </a:spcBef>
              <a:spcAft>
                <a:spcPts val="0"/>
              </a:spcAft>
              <a:buNone/>
            </a:pPr>
            <a:r>
              <a:rPr lang="fr">
                <a:solidFill>
                  <a:schemeClr val="dk1"/>
                </a:solidFill>
              </a:rPr>
              <a:t>Attention : si on change d’employeur ou de contrat il faudra refaire une demande d’autorisation de travail, cette fois sur internet</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fr">
                <a:solidFill>
                  <a:schemeClr val="dk1"/>
                </a:solidFill>
              </a:rPr>
              <a:t>CDD &gt;&gt; carte de séjour temporaire de la durée du CDD dans la limite d’1 an</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fr">
                <a:solidFill>
                  <a:schemeClr val="dk1"/>
                </a:solidFill>
              </a:rPr>
              <a:t>NB : l’employeur devra payer une taxe à l’OFII (montant = 55% d’un mois de salaire brut)</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680350" y="310950"/>
            <a:ext cx="7633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b="1"/>
              <a:t>SOMMAIRE</a:t>
            </a:r>
            <a:endParaRPr sz="2800" b="1"/>
          </a:p>
        </p:txBody>
      </p:sp>
      <p:sp>
        <p:nvSpPr>
          <p:cNvPr id="61" name="Google Shape;61;p14"/>
          <p:cNvSpPr txBox="1"/>
          <p:nvPr/>
        </p:nvSpPr>
        <p:spPr>
          <a:xfrm>
            <a:off x="645275" y="1187675"/>
            <a:ext cx="8054400" cy="3908732"/>
          </a:xfrm>
          <a:prstGeom prst="rect">
            <a:avLst/>
          </a:prstGeom>
          <a:noFill/>
          <a:ln>
            <a:noFill/>
          </a:ln>
        </p:spPr>
        <p:txBody>
          <a:bodyPr spcFirstLastPara="1" wrap="square" lIns="91425" tIns="91425" rIns="91425" bIns="91425" anchor="t" anchorCtr="0">
            <a:spAutoFit/>
          </a:bodyPr>
          <a:lstStyle/>
          <a:p>
            <a:pPr marL="552450" lvl="0" indent="-457200" algn="l" rtl="0">
              <a:spcBef>
                <a:spcPts val="0"/>
              </a:spcBef>
              <a:spcAft>
                <a:spcPts val="0"/>
              </a:spcAft>
              <a:buClr>
                <a:schemeClr val="dk1"/>
              </a:buClr>
              <a:buSzPts val="2100"/>
              <a:buFont typeface="+mj-lt"/>
              <a:buAutoNum type="alphaUcPeriod"/>
            </a:pPr>
            <a:r>
              <a:rPr lang="fr" sz="2100" b="1" dirty="0">
                <a:solidFill>
                  <a:schemeClr val="dk1"/>
                </a:solidFill>
              </a:rPr>
              <a:t>LA RÉGULARISATION PAR LE TRAVAIL</a:t>
            </a:r>
            <a:endParaRPr sz="2100" b="1" dirty="0">
              <a:solidFill>
                <a:schemeClr val="dk1"/>
              </a:solidFill>
            </a:endParaRPr>
          </a:p>
          <a:p>
            <a:pPr marL="457200" lvl="0" indent="0" algn="l" rtl="0">
              <a:spcBef>
                <a:spcPts val="0"/>
              </a:spcBef>
              <a:spcAft>
                <a:spcPts val="0"/>
              </a:spcAft>
              <a:buNone/>
            </a:pPr>
            <a:endParaRPr sz="2100" b="1" dirty="0">
              <a:solidFill>
                <a:schemeClr val="dk1"/>
              </a:solidFill>
            </a:endParaRPr>
          </a:p>
          <a:p>
            <a:pPr marL="457200" lvl="0" indent="0" algn="l" rtl="0">
              <a:spcBef>
                <a:spcPts val="0"/>
              </a:spcBef>
              <a:spcAft>
                <a:spcPts val="0"/>
              </a:spcAft>
              <a:buNone/>
            </a:pPr>
            <a:r>
              <a:rPr lang="fr" sz="2100" b="1" dirty="0">
                <a:solidFill>
                  <a:schemeClr val="dk1"/>
                </a:solidFill>
              </a:rPr>
              <a:t>1) Qu'est-ce que la régularisation par le travail ?</a:t>
            </a:r>
            <a:endParaRPr sz="2100" b="1" dirty="0">
              <a:solidFill>
                <a:schemeClr val="dk1"/>
              </a:solidFill>
            </a:endParaRPr>
          </a:p>
          <a:p>
            <a:pPr marL="457200" lvl="0" indent="0" algn="l" rtl="0">
              <a:spcBef>
                <a:spcPts val="0"/>
              </a:spcBef>
              <a:spcAft>
                <a:spcPts val="0"/>
              </a:spcAft>
              <a:buNone/>
            </a:pPr>
            <a:r>
              <a:rPr lang="fr" sz="2100" b="1" dirty="0">
                <a:solidFill>
                  <a:schemeClr val="dk1"/>
                </a:solidFill>
              </a:rPr>
              <a:t>2) Les critères de la Circulaire Valls</a:t>
            </a:r>
            <a:endParaRPr sz="2100" b="1" dirty="0">
              <a:solidFill>
                <a:schemeClr val="dk1"/>
              </a:solidFill>
            </a:endParaRPr>
          </a:p>
          <a:p>
            <a:pPr marL="457200" lvl="0" indent="0" algn="l" rtl="0">
              <a:spcBef>
                <a:spcPts val="0"/>
              </a:spcBef>
              <a:spcAft>
                <a:spcPts val="0"/>
              </a:spcAft>
              <a:buNone/>
            </a:pPr>
            <a:r>
              <a:rPr lang="fr" sz="2100" b="1" dirty="0">
                <a:solidFill>
                  <a:schemeClr val="dk1"/>
                </a:solidFill>
              </a:rPr>
              <a:t>3) Les modalités pratiques (avec un focus sur les principaux droits des travailleurs-ses)</a:t>
            </a:r>
            <a:endParaRPr sz="2100" b="1" dirty="0">
              <a:solidFill>
                <a:schemeClr val="dk1"/>
              </a:solidFill>
            </a:endParaRPr>
          </a:p>
          <a:p>
            <a:pPr marL="457200" lvl="0" indent="0" algn="l" rtl="0">
              <a:spcBef>
                <a:spcPts val="0"/>
              </a:spcBef>
              <a:spcAft>
                <a:spcPts val="0"/>
              </a:spcAft>
              <a:buNone/>
            </a:pPr>
            <a:r>
              <a:rPr lang="fr" sz="2100" b="1" dirty="0">
                <a:solidFill>
                  <a:schemeClr val="dk1"/>
                </a:solidFill>
              </a:rPr>
              <a:t>4) Divers</a:t>
            </a:r>
            <a:endParaRPr sz="2100" b="1" dirty="0">
              <a:solidFill>
                <a:schemeClr val="dk1"/>
              </a:solidFill>
            </a:endParaRPr>
          </a:p>
          <a:p>
            <a:pPr marL="95250" lvl="0" algn="l" rtl="0">
              <a:spcBef>
                <a:spcPts val="0"/>
              </a:spcBef>
              <a:spcAft>
                <a:spcPts val="0"/>
              </a:spcAft>
              <a:buClr>
                <a:schemeClr val="dk1"/>
              </a:buClr>
              <a:buSzPts val="2100"/>
            </a:pPr>
            <a:endParaRPr lang="fr" sz="2100" b="1" dirty="0">
              <a:solidFill>
                <a:schemeClr val="dk1"/>
              </a:solidFill>
            </a:endParaRPr>
          </a:p>
          <a:p>
            <a:pPr marL="552450" lvl="0" indent="-457200" algn="l" rtl="0">
              <a:spcBef>
                <a:spcPts val="0"/>
              </a:spcBef>
              <a:spcAft>
                <a:spcPts val="0"/>
              </a:spcAft>
              <a:buClr>
                <a:schemeClr val="dk1"/>
              </a:buClr>
              <a:buSzPts val="2100"/>
              <a:buFont typeface="+mj-lt"/>
              <a:buAutoNum type="alphaUcPeriod" startAt="2"/>
            </a:pPr>
            <a:r>
              <a:rPr lang="fr" sz="2100" b="1" dirty="0">
                <a:solidFill>
                  <a:schemeClr val="dk1"/>
                </a:solidFill>
              </a:rPr>
              <a:t>LE DROIT AU TRAVAIL DES DEMANDEURS D’ASILE</a:t>
            </a:r>
            <a:endParaRPr sz="2100" b="1" dirty="0">
              <a:solidFill>
                <a:schemeClr val="dk1"/>
              </a:solidFill>
            </a:endParaRPr>
          </a:p>
          <a:p>
            <a:pPr marL="457200" lvl="0" indent="0" algn="l" rtl="0">
              <a:spcBef>
                <a:spcPts val="0"/>
              </a:spcBef>
              <a:spcAft>
                <a:spcPts val="0"/>
              </a:spcAft>
              <a:buNone/>
            </a:pPr>
            <a:endParaRPr sz="2100" b="1" dirty="0">
              <a:solidFill>
                <a:schemeClr val="dk1"/>
              </a:solidFill>
            </a:endParaRPr>
          </a:p>
          <a:p>
            <a:pPr marL="552450" lvl="0" indent="-457200" algn="l" rtl="0">
              <a:spcBef>
                <a:spcPts val="0"/>
              </a:spcBef>
              <a:spcAft>
                <a:spcPts val="0"/>
              </a:spcAft>
              <a:buClr>
                <a:schemeClr val="dk1"/>
              </a:buClr>
              <a:buSzPts val="2100"/>
              <a:buFont typeface="+mj-lt"/>
              <a:buAutoNum type="alphaUcPeriod" startAt="3"/>
            </a:pPr>
            <a:r>
              <a:rPr lang="fr" sz="2100" b="1" dirty="0">
                <a:solidFill>
                  <a:schemeClr val="dk1"/>
                </a:solidFill>
              </a:rPr>
              <a:t>LA RÉGULARISATION “EMMAÜS”</a:t>
            </a:r>
            <a:endParaRPr sz="2100" b="1" dirty="0">
              <a:solidFill>
                <a:schemeClr val="dk1"/>
              </a:solidFill>
            </a:endParaRPr>
          </a:p>
          <a:p>
            <a:pPr marL="0" lvl="0" indent="0" algn="l" rtl="0">
              <a:spcBef>
                <a:spcPts val="0"/>
              </a:spcBef>
              <a:spcAft>
                <a:spcPts val="0"/>
              </a:spcAft>
              <a:buClr>
                <a:schemeClr val="dk1"/>
              </a:buClr>
              <a:buSzPts val="1100"/>
              <a:buFont typeface="Arial"/>
              <a:buNone/>
            </a:pPr>
            <a:endParaRPr sz="1100" b="1"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Et les CESU dans tout ça ? </a:t>
            </a:r>
            <a:endParaRPr/>
          </a:p>
        </p:txBody>
      </p:sp>
      <p:sp>
        <p:nvSpPr>
          <p:cNvPr id="159" name="Google Shape;15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None/>
            </a:pPr>
            <a:r>
              <a:rPr lang="fr" sz="1500">
                <a:solidFill>
                  <a:schemeClr val="dk1"/>
                </a:solidFill>
              </a:rPr>
              <a:t>CESU : chèque emploi service universel (employeur particulier)</a:t>
            </a:r>
            <a:endParaRPr sz="1500">
              <a:solidFill>
                <a:schemeClr val="dk1"/>
              </a:solidFill>
            </a:endParaRPr>
          </a:p>
          <a:p>
            <a:pPr marL="457200" lvl="0" indent="-323850" algn="l" rtl="0">
              <a:lnSpc>
                <a:spcPct val="95000"/>
              </a:lnSpc>
              <a:spcBef>
                <a:spcPts val="1200"/>
              </a:spcBef>
              <a:spcAft>
                <a:spcPts val="0"/>
              </a:spcAft>
              <a:buClr>
                <a:schemeClr val="dk1"/>
              </a:buClr>
              <a:buSzPts val="1500"/>
              <a:buChar char="●"/>
            </a:pPr>
            <a:r>
              <a:rPr lang="fr" sz="1500">
                <a:solidFill>
                  <a:schemeClr val="dk1"/>
                </a:solidFill>
              </a:rPr>
              <a:t>obligation de vérification par l’employeur de l'existence du titre autorisant l'étranger à exercer une activité salariée (L. 5221-7 et L. 5221-8 du code du travail) ;</a:t>
            </a:r>
            <a:endParaRPr sz="1500">
              <a:solidFill>
                <a:schemeClr val="dk1"/>
              </a:solidFill>
            </a:endParaRPr>
          </a:p>
          <a:p>
            <a:pPr marL="457200" lvl="0" indent="-323850" algn="l" rtl="0">
              <a:lnSpc>
                <a:spcPct val="95000"/>
              </a:lnSpc>
              <a:spcBef>
                <a:spcPts val="0"/>
              </a:spcBef>
              <a:spcAft>
                <a:spcPts val="0"/>
              </a:spcAft>
              <a:buClr>
                <a:schemeClr val="dk1"/>
              </a:buClr>
              <a:buSzPts val="1500"/>
              <a:buChar char="●"/>
            </a:pPr>
            <a:r>
              <a:rPr lang="fr" sz="1500">
                <a:solidFill>
                  <a:schemeClr val="dk1"/>
                </a:solidFill>
              </a:rPr>
              <a:t>sauf si le salarié est déjà inscrit à </a:t>
            </a:r>
            <a:r>
              <a:rPr lang="fr" sz="1500" b="1">
                <a:solidFill>
                  <a:schemeClr val="dk1"/>
                </a:solidFill>
              </a:rPr>
              <a:t>Pôle Emploi</a:t>
            </a:r>
            <a:r>
              <a:rPr lang="fr" sz="1500">
                <a:solidFill>
                  <a:schemeClr val="dk1"/>
                </a:solidFill>
              </a:rPr>
              <a:t> (L. 5411-4 du code du travail) ;</a:t>
            </a:r>
            <a:endParaRPr sz="1500">
              <a:solidFill>
                <a:schemeClr val="dk1"/>
              </a:solidFill>
            </a:endParaRPr>
          </a:p>
          <a:p>
            <a:pPr marL="0" lvl="0" indent="0" algn="l" rtl="0">
              <a:lnSpc>
                <a:spcPct val="95000"/>
              </a:lnSpc>
              <a:spcBef>
                <a:spcPts val="1200"/>
              </a:spcBef>
              <a:spcAft>
                <a:spcPts val="0"/>
              </a:spcAft>
              <a:buNone/>
            </a:pPr>
            <a:r>
              <a:rPr lang="fr" sz="1500">
                <a:solidFill>
                  <a:schemeClr val="dk1"/>
                </a:solidFill>
              </a:rPr>
              <a:t>La demande de vérification auprès de la préfecture doit être effectuée </a:t>
            </a:r>
            <a:r>
              <a:rPr lang="fr" sz="1500" b="1">
                <a:solidFill>
                  <a:schemeClr val="dk1"/>
                </a:solidFill>
              </a:rPr>
              <a:t>au moins deux jours ouvrables</a:t>
            </a:r>
            <a:r>
              <a:rPr lang="fr" sz="1500">
                <a:solidFill>
                  <a:schemeClr val="dk1"/>
                </a:solidFill>
              </a:rPr>
              <a:t> avant la date effective d'embauche du salarié : pref-employeurs-etrangers@rhone.gouv.fr </a:t>
            </a:r>
            <a:endParaRPr sz="1500">
              <a:solidFill>
                <a:schemeClr val="dk1"/>
              </a:solidFill>
            </a:endParaRPr>
          </a:p>
          <a:p>
            <a:pPr marL="0" lvl="0" indent="0" algn="l" rtl="0">
              <a:lnSpc>
                <a:spcPct val="95000"/>
              </a:lnSpc>
              <a:spcBef>
                <a:spcPts val="1200"/>
              </a:spcBef>
              <a:spcAft>
                <a:spcPts val="0"/>
              </a:spcAft>
              <a:buClr>
                <a:schemeClr val="dk1"/>
              </a:buClr>
              <a:buSzPts val="1100"/>
              <a:buFont typeface="Arial"/>
              <a:buNone/>
            </a:pPr>
            <a:r>
              <a:rPr lang="fr" sz="1500">
                <a:solidFill>
                  <a:schemeClr val="dk1"/>
                </a:solidFill>
              </a:rPr>
              <a:t>Le préfet notifie sa réponse à l'employeur dans un délai de deux jours ouvrables à compter de la réception de la demande.</a:t>
            </a:r>
            <a:endParaRPr sz="1500">
              <a:solidFill>
                <a:schemeClr val="dk1"/>
              </a:solidFill>
            </a:endParaRPr>
          </a:p>
          <a:p>
            <a:pPr marL="0" lvl="0" indent="0" algn="l" rtl="0">
              <a:lnSpc>
                <a:spcPct val="95000"/>
              </a:lnSpc>
              <a:spcBef>
                <a:spcPts val="1200"/>
              </a:spcBef>
              <a:spcAft>
                <a:spcPts val="1200"/>
              </a:spcAft>
              <a:buNone/>
            </a:pPr>
            <a:r>
              <a:rPr lang="fr" sz="1500">
                <a:solidFill>
                  <a:schemeClr val="dk1"/>
                </a:solidFill>
              </a:rPr>
              <a:t>A défaut de réponse dans ce délai, l'obligation de l'employeur de s'assurer de l'existence de l'autorisation de travail est réputée accomplie. (R. 5221-42 du code du travail).</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a:t>Et les livreurs dans tout ça ?</a:t>
            </a:r>
          </a:p>
        </p:txBody>
      </p:sp>
      <p:sp>
        <p:nvSpPr>
          <p:cNvPr id="165" name="Google Shape;16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dirty="0" err="1">
                <a:solidFill>
                  <a:schemeClr val="tx1"/>
                </a:solidFill>
              </a:rPr>
              <a:t>Salarié.e.s</a:t>
            </a:r>
            <a:r>
              <a:rPr lang="fr-FR" dirty="0">
                <a:solidFill>
                  <a:schemeClr val="tx1"/>
                </a:solidFill>
              </a:rPr>
              <a:t> ou non ? La question du lien de subordination</a:t>
            </a:r>
          </a:p>
          <a:p>
            <a:pPr marL="0" lvl="0" indent="0" algn="l" rtl="0">
              <a:spcBef>
                <a:spcPts val="1200"/>
              </a:spcBef>
              <a:spcAft>
                <a:spcPts val="0"/>
              </a:spcAft>
              <a:buNone/>
            </a:pPr>
            <a:r>
              <a:rPr lang="fr-FR" dirty="0">
                <a:solidFill>
                  <a:schemeClr val="tx1"/>
                </a:solidFill>
              </a:rPr>
              <a:t>l’auto-entreprenariat et l’absence de protection</a:t>
            </a:r>
          </a:p>
          <a:p>
            <a:pPr marL="0" lvl="0" indent="0" algn="l" rtl="0">
              <a:spcBef>
                <a:spcPts val="1200"/>
              </a:spcBef>
              <a:spcAft>
                <a:spcPts val="0"/>
              </a:spcAft>
              <a:buNone/>
            </a:pPr>
            <a:r>
              <a:rPr lang="fr-FR" dirty="0">
                <a:solidFill>
                  <a:schemeClr val="tx1"/>
                </a:solidFill>
              </a:rPr>
              <a:t>l’évolution des luttes des livreurs et son impact sur les luttes de régularisation</a:t>
            </a:r>
          </a:p>
          <a:p>
            <a:pPr marL="0" lvl="0" indent="0" algn="l" rtl="0">
              <a:spcBef>
                <a:spcPts val="1200"/>
              </a:spcBef>
              <a:spcAft>
                <a:spcPts val="0"/>
              </a:spcAft>
              <a:buNone/>
            </a:pPr>
            <a:endParaRPr lang="fr-FR" dirty="0">
              <a:solidFill>
                <a:schemeClr val="tx1"/>
              </a:solidFill>
            </a:endParaRPr>
          </a:p>
          <a:p>
            <a:pPr marL="0" lvl="0" indent="0" algn="l" rtl="0">
              <a:spcBef>
                <a:spcPts val="1200"/>
              </a:spcBef>
              <a:spcAft>
                <a:spcPts val="1200"/>
              </a:spcAft>
              <a:buNone/>
            </a:pPr>
            <a:endParaRPr lang="fr-F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1225650" y="165225"/>
            <a:ext cx="66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Exemples de luttes collectives victorieuses !!</a:t>
            </a:r>
            <a:endParaRPr/>
          </a:p>
        </p:txBody>
      </p:sp>
      <p:pic>
        <p:nvPicPr>
          <p:cNvPr id="171" name="Google Shape;171;p32"/>
          <p:cNvPicPr preferRelativeResize="0"/>
          <p:nvPr/>
        </p:nvPicPr>
        <p:blipFill>
          <a:blip r:embed="rId3">
            <a:alphaModFix/>
          </a:blip>
          <a:stretch>
            <a:fillRect/>
          </a:stretch>
        </p:blipFill>
        <p:spPr>
          <a:xfrm>
            <a:off x="152400" y="890325"/>
            <a:ext cx="2480125" cy="3306824"/>
          </a:xfrm>
          <a:prstGeom prst="rect">
            <a:avLst/>
          </a:prstGeom>
          <a:noFill/>
          <a:ln>
            <a:noFill/>
          </a:ln>
        </p:spPr>
      </p:pic>
      <p:pic>
        <p:nvPicPr>
          <p:cNvPr id="172" name="Google Shape;172;p32"/>
          <p:cNvPicPr preferRelativeResize="0"/>
          <p:nvPr/>
        </p:nvPicPr>
        <p:blipFill>
          <a:blip r:embed="rId4">
            <a:alphaModFix/>
          </a:blip>
          <a:stretch>
            <a:fillRect/>
          </a:stretch>
        </p:blipFill>
        <p:spPr>
          <a:xfrm>
            <a:off x="2379562" y="2825476"/>
            <a:ext cx="3474951" cy="2318025"/>
          </a:xfrm>
          <a:prstGeom prst="rect">
            <a:avLst/>
          </a:prstGeom>
          <a:noFill/>
          <a:ln>
            <a:noFill/>
          </a:ln>
        </p:spPr>
      </p:pic>
      <p:pic>
        <p:nvPicPr>
          <p:cNvPr id="173" name="Google Shape;173;p32"/>
          <p:cNvPicPr preferRelativeResize="0"/>
          <p:nvPr/>
        </p:nvPicPr>
        <p:blipFill>
          <a:blip r:embed="rId5">
            <a:alphaModFix/>
          </a:blip>
          <a:stretch>
            <a:fillRect/>
          </a:stretch>
        </p:blipFill>
        <p:spPr>
          <a:xfrm>
            <a:off x="5403250" y="737925"/>
            <a:ext cx="3635125" cy="2425325"/>
          </a:xfrm>
          <a:prstGeom prst="rect">
            <a:avLst/>
          </a:prstGeom>
          <a:noFill/>
          <a:ln>
            <a:noFill/>
          </a:ln>
        </p:spPr>
      </p:pic>
      <p:sp>
        <p:nvSpPr>
          <p:cNvPr id="174" name="Google Shape;174;p32"/>
          <p:cNvSpPr txBox="1"/>
          <p:nvPr/>
        </p:nvSpPr>
        <p:spPr>
          <a:xfrm>
            <a:off x="259525" y="4425750"/>
            <a:ext cx="1800000" cy="61193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200"/>
              </a:spcAft>
              <a:buNone/>
            </a:pPr>
            <a:r>
              <a:rPr lang="fr" dirty="0">
                <a:solidFill>
                  <a:schemeClr val="dk1"/>
                </a:solidFill>
              </a:rPr>
              <a:t>RANDSTAD 2021</a:t>
            </a:r>
            <a:endParaRPr dirty="0"/>
          </a:p>
        </p:txBody>
      </p:sp>
      <p:sp>
        <p:nvSpPr>
          <p:cNvPr id="175" name="Google Shape;175;p32"/>
          <p:cNvSpPr txBox="1"/>
          <p:nvPr/>
        </p:nvSpPr>
        <p:spPr>
          <a:xfrm>
            <a:off x="6174550" y="3397050"/>
            <a:ext cx="261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a:t>Siège du journal Le Monde 2019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181" name="Google Shape;18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Objectif : préparer sa future demande de régularisation par le travail dès sa demande d’asile</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Article L554-1 du CESEDA :</a:t>
            </a:r>
            <a:endParaRPr sz="1100">
              <a:solidFill>
                <a:schemeClr val="dk1"/>
              </a:solidFill>
            </a:endParaRPr>
          </a:p>
          <a:p>
            <a:pPr marL="0" lvl="0" indent="0" algn="l" rtl="0">
              <a:spcBef>
                <a:spcPts val="1200"/>
              </a:spcBef>
              <a:spcAft>
                <a:spcPts val="0"/>
              </a:spcAft>
              <a:buClr>
                <a:schemeClr val="dk1"/>
              </a:buClr>
              <a:buSzPts val="1100"/>
              <a:buFont typeface="Arial"/>
              <a:buNone/>
            </a:pPr>
            <a:r>
              <a:rPr lang="fr" sz="1500">
                <a:solidFill>
                  <a:schemeClr val="dk1"/>
                </a:solidFill>
              </a:rPr>
              <a:t>L'accès au marché du travail peut être autorisé au demandeur d'asile lorsque l'OFPRA, pour des raisons qui ne sont pas imputables au demandeur, n'a pas statué sur la demande d'asile dans un délai de six mois à compter de l'introduction de la demande.</a:t>
            </a:r>
            <a:endParaRPr sz="1500">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187" name="Google Shape;18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fr">
                <a:solidFill>
                  <a:schemeClr val="dk1"/>
                </a:solidFill>
              </a:rPr>
              <a:t>Avoir enregistré sa demande d’asile depuis plus de 6 mois</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fr">
                <a:solidFill>
                  <a:schemeClr val="dk1"/>
                </a:solidFill>
              </a:rPr>
              <a:t>Ne pas encore avoir de réponse de l’OFPRA</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fr">
                <a:solidFill>
                  <a:schemeClr val="dk1"/>
                </a:solidFill>
              </a:rPr>
              <a:t>Trouver un employeur prêt à faire une demande d’autorisation de travail</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9197" algn="l" rtl="0">
              <a:lnSpc>
                <a:spcPct val="105000"/>
              </a:lnSpc>
              <a:spcBef>
                <a:spcPts val="1200"/>
              </a:spcBef>
              <a:spcAft>
                <a:spcPts val="0"/>
              </a:spcAft>
              <a:buClr>
                <a:schemeClr val="dk1"/>
              </a:buClr>
              <a:buSzPts val="1584"/>
              <a:buChar char="-"/>
            </a:pPr>
            <a:r>
              <a:rPr lang="fr" sz="1584" dirty="0">
                <a:solidFill>
                  <a:schemeClr val="dk1"/>
                </a:solidFill>
              </a:rPr>
              <a:t>Travail sur la liste des métiers en tension = pas d’opposabilité de la situation de l’emploi </a:t>
            </a:r>
            <a:endParaRPr sz="1584" dirty="0">
              <a:solidFill>
                <a:schemeClr val="dk1"/>
              </a:solidFill>
            </a:endParaRPr>
          </a:p>
          <a:p>
            <a:pPr marL="457200" lvl="0" indent="0" algn="l" rtl="0">
              <a:lnSpc>
                <a:spcPct val="105000"/>
              </a:lnSpc>
              <a:spcBef>
                <a:spcPts val="1200"/>
              </a:spcBef>
              <a:spcAft>
                <a:spcPts val="0"/>
              </a:spcAft>
              <a:buSzPts val="688"/>
              <a:buNone/>
            </a:pPr>
            <a:r>
              <a:rPr lang="fr" sz="1584" u="sng" dirty="0">
                <a:solidFill>
                  <a:schemeClr val="hlink"/>
                </a:solidFill>
                <a:hlinkClick r:id="rId3"/>
              </a:rPr>
              <a:t>https://www.legifrance.gouv.fr/jorf/id/JORFTEXT000043317444</a:t>
            </a:r>
            <a:endParaRPr sz="1584" dirty="0">
              <a:solidFill>
                <a:schemeClr val="dk1"/>
              </a:solidFill>
            </a:endParaRPr>
          </a:p>
          <a:p>
            <a:pPr marL="457200" lvl="0" indent="-329197" algn="l" rtl="0">
              <a:lnSpc>
                <a:spcPct val="105000"/>
              </a:lnSpc>
              <a:spcBef>
                <a:spcPts val="1200"/>
              </a:spcBef>
              <a:spcAft>
                <a:spcPts val="0"/>
              </a:spcAft>
              <a:buClr>
                <a:schemeClr val="dk1"/>
              </a:buClr>
              <a:buSzPts val="1584"/>
              <a:buChar char="-"/>
            </a:pPr>
            <a:r>
              <a:rPr lang="fr" sz="1584" dirty="0">
                <a:solidFill>
                  <a:schemeClr val="dk1"/>
                </a:solidFill>
              </a:rPr>
              <a:t>Travail sur la liste des métiers d’un accord concerté sur la gestion des flux migratoires = pas d’opposabilité de la situation de l’emploi</a:t>
            </a:r>
            <a:endParaRPr sz="1584" dirty="0">
              <a:solidFill>
                <a:schemeClr val="dk1"/>
              </a:solidFill>
            </a:endParaRPr>
          </a:p>
          <a:p>
            <a:pPr marL="457200" lvl="0" indent="0" algn="l" rtl="0">
              <a:lnSpc>
                <a:spcPct val="105000"/>
              </a:lnSpc>
              <a:spcBef>
                <a:spcPts val="1200"/>
              </a:spcBef>
              <a:spcAft>
                <a:spcPts val="0"/>
              </a:spcAft>
              <a:buNone/>
            </a:pPr>
            <a:r>
              <a:rPr lang="fr" sz="1584" u="sng" dirty="0">
                <a:solidFill>
                  <a:schemeClr val="hlink"/>
                </a:solidFill>
                <a:hlinkClick r:id="rId4"/>
              </a:rPr>
              <a:t>https://www.immigration.interieur.gouv.fr/Europe-et-International/Les-accords-bilateraux/Presentation-generale-des-accords-bilateraux</a:t>
            </a:r>
            <a:endParaRPr sz="1584" dirty="0">
              <a:solidFill>
                <a:schemeClr val="dk1"/>
              </a:solidFill>
            </a:endParaRPr>
          </a:p>
          <a:p>
            <a:pPr marL="457200" lvl="0" indent="-329197" algn="l" rtl="0">
              <a:lnSpc>
                <a:spcPct val="105000"/>
              </a:lnSpc>
              <a:spcBef>
                <a:spcPts val="1200"/>
              </a:spcBef>
              <a:spcAft>
                <a:spcPts val="0"/>
              </a:spcAft>
              <a:buClr>
                <a:schemeClr val="dk1"/>
              </a:buClr>
              <a:buSzPts val="1584"/>
              <a:buChar char="-"/>
            </a:pPr>
            <a:r>
              <a:rPr lang="fr" sz="1584" dirty="0">
                <a:solidFill>
                  <a:schemeClr val="dk1"/>
                </a:solidFill>
              </a:rPr>
              <a:t>Travail sur aucune liste = opposabilité de la situation de l’emploi =  l’employeur doit prouver avoir publié une offre d’emploi pendant au moins 3 semaines sur le site de Pôle emploi sans trouver de candidat déjà autorisé à travailler correspondant aux caractéristiques de l’offre</a:t>
            </a:r>
            <a:endParaRPr sz="1584"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199" name="Google Shape;19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9197" algn="l" rtl="0">
              <a:lnSpc>
                <a:spcPct val="105000"/>
              </a:lnSpc>
              <a:spcBef>
                <a:spcPts val="1200"/>
              </a:spcBef>
              <a:spcAft>
                <a:spcPts val="0"/>
              </a:spcAft>
              <a:buClr>
                <a:schemeClr val="dk1"/>
              </a:buClr>
              <a:buSzPts val="1584"/>
              <a:buChar char="-"/>
            </a:pPr>
            <a:r>
              <a:rPr lang="fr" sz="1584" dirty="0">
                <a:solidFill>
                  <a:schemeClr val="dk1"/>
                </a:solidFill>
              </a:rPr>
              <a:t>Liste des métiers en tension par région (concerne les personnes de toute nationalité) :</a:t>
            </a:r>
            <a:endParaRPr sz="1584" dirty="0">
              <a:solidFill>
                <a:schemeClr val="dk1"/>
              </a:solidFill>
            </a:endParaRPr>
          </a:p>
          <a:p>
            <a:pPr marL="0" lvl="0" indent="0" algn="l" rtl="0">
              <a:lnSpc>
                <a:spcPct val="105000"/>
              </a:lnSpc>
              <a:spcBef>
                <a:spcPts val="1200"/>
              </a:spcBef>
              <a:spcAft>
                <a:spcPts val="0"/>
              </a:spcAft>
              <a:buNone/>
            </a:pPr>
            <a:endParaRPr sz="1584" dirty="0">
              <a:solidFill>
                <a:schemeClr val="dk1"/>
              </a:solidFill>
            </a:endParaRPr>
          </a:p>
          <a:p>
            <a:pPr marL="457200" lvl="0" indent="0" algn="l" rtl="0">
              <a:lnSpc>
                <a:spcPct val="105000"/>
              </a:lnSpc>
              <a:spcBef>
                <a:spcPts val="1200"/>
              </a:spcBef>
              <a:spcAft>
                <a:spcPts val="1200"/>
              </a:spcAft>
              <a:buNone/>
            </a:pPr>
            <a:endParaRPr sz="1584" dirty="0">
              <a:solidFill>
                <a:schemeClr val="dk1"/>
              </a:solidFill>
            </a:endParaRPr>
          </a:p>
        </p:txBody>
      </p:sp>
      <p:pic>
        <p:nvPicPr>
          <p:cNvPr id="200" name="Google Shape;200;p36"/>
          <p:cNvPicPr preferRelativeResize="0"/>
          <p:nvPr/>
        </p:nvPicPr>
        <p:blipFill>
          <a:blip r:embed="rId3">
            <a:alphaModFix/>
          </a:blip>
          <a:stretch>
            <a:fillRect/>
          </a:stretch>
        </p:blipFill>
        <p:spPr>
          <a:xfrm>
            <a:off x="1918488" y="1770743"/>
            <a:ext cx="5307024" cy="33066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206" name="Google Shape;20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9197" algn="l" rtl="0">
              <a:lnSpc>
                <a:spcPct val="105000"/>
              </a:lnSpc>
              <a:spcBef>
                <a:spcPts val="1200"/>
              </a:spcBef>
              <a:spcAft>
                <a:spcPts val="0"/>
              </a:spcAft>
              <a:buClr>
                <a:schemeClr val="dk1"/>
              </a:buClr>
              <a:buSzPts val="1584"/>
              <a:buChar char="-"/>
            </a:pPr>
            <a:r>
              <a:rPr lang="fr" sz="1584" dirty="0">
                <a:solidFill>
                  <a:schemeClr val="dk1"/>
                </a:solidFill>
              </a:rPr>
              <a:t>Liste des métiers ouverts aux ressortissants de certaines nationalités par accord bilatéral de gestion concertées des flux migratoires :</a:t>
            </a:r>
            <a:endParaRPr sz="1584" dirty="0">
              <a:solidFill>
                <a:schemeClr val="dk1"/>
              </a:solidFill>
            </a:endParaRPr>
          </a:p>
          <a:p>
            <a:pPr marL="0" lvl="0" indent="0" algn="l" rtl="0">
              <a:lnSpc>
                <a:spcPct val="105000"/>
              </a:lnSpc>
              <a:spcBef>
                <a:spcPts val="1200"/>
              </a:spcBef>
              <a:spcAft>
                <a:spcPts val="0"/>
              </a:spcAft>
              <a:buNone/>
            </a:pPr>
            <a:endParaRPr sz="1584" dirty="0">
              <a:solidFill>
                <a:schemeClr val="dk1"/>
              </a:solidFill>
            </a:endParaRPr>
          </a:p>
          <a:p>
            <a:pPr marL="457200" lvl="0" indent="0" algn="l" rtl="0">
              <a:lnSpc>
                <a:spcPct val="105000"/>
              </a:lnSpc>
              <a:spcBef>
                <a:spcPts val="1200"/>
              </a:spcBef>
              <a:spcAft>
                <a:spcPts val="1200"/>
              </a:spcAft>
              <a:buNone/>
            </a:pPr>
            <a:endParaRPr sz="1584" dirty="0">
              <a:solidFill>
                <a:schemeClr val="dk1"/>
              </a:solidFill>
            </a:endParaRPr>
          </a:p>
        </p:txBody>
      </p:sp>
      <p:pic>
        <p:nvPicPr>
          <p:cNvPr id="207" name="Google Shape;207;p37"/>
          <p:cNvPicPr preferRelativeResize="0"/>
          <p:nvPr/>
        </p:nvPicPr>
        <p:blipFill>
          <a:blip r:embed="rId3">
            <a:alphaModFix/>
          </a:blip>
          <a:stretch>
            <a:fillRect/>
          </a:stretch>
        </p:blipFill>
        <p:spPr>
          <a:xfrm>
            <a:off x="1766148" y="2010229"/>
            <a:ext cx="6030000" cy="30097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213" name="Google Shape;21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fr">
                <a:solidFill>
                  <a:schemeClr val="dk1"/>
                </a:solidFill>
              </a:rPr>
              <a:t>La demande d’autorisation de travail est à faire en ligne par l’employeur :</a:t>
            </a:r>
            <a:endParaRPr>
              <a:solidFill>
                <a:schemeClr val="dk1"/>
              </a:solidFill>
            </a:endParaRPr>
          </a:p>
          <a:p>
            <a:pPr marL="0" lvl="0" indent="0" algn="l" rtl="0">
              <a:spcBef>
                <a:spcPts val="1200"/>
              </a:spcBef>
              <a:spcAft>
                <a:spcPts val="0"/>
              </a:spcAft>
              <a:buNone/>
            </a:pPr>
            <a:r>
              <a:rPr lang="fr" u="sng">
                <a:solidFill>
                  <a:schemeClr val="hlink"/>
                </a:solidFill>
                <a:hlinkClick r:id="rId3"/>
              </a:rPr>
              <a:t>https://administration-etrangers-en-france.interieur.gouv.fr/particuliers/#/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		</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214" name="Google Shape;214;p38"/>
          <p:cNvPicPr preferRelativeResize="0"/>
          <p:nvPr/>
        </p:nvPicPr>
        <p:blipFill>
          <a:blip r:embed="rId4">
            <a:alphaModFix/>
          </a:blip>
          <a:stretch>
            <a:fillRect/>
          </a:stretch>
        </p:blipFill>
        <p:spPr>
          <a:xfrm>
            <a:off x="459271" y="2158596"/>
            <a:ext cx="2435050" cy="2410275"/>
          </a:xfrm>
          <a:prstGeom prst="rect">
            <a:avLst/>
          </a:prstGeom>
          <a:noFill/>
          <a:ln>
            <a:noFill/>
          </a:ln>
        </p:spPr>
      </p:pic>
      <p:pic>
        <p:nvPicPr>
          <p:cNvPr id="215" name="Google Shape;215;p38"/>
          <p:cNvPicPr preferRelativeResize="0"/>
          <p:nvPr/>
        </p:nvPicPr>
        <p:blipFill>
          <a:blip r:embed="rId5">
            <a:alphaModFix/>
          </a:blip>
          <a:stretch>
            <a:fillRect/>
          </a:stretch>
        </p:blipFill>
        <p:spPr>
          <a:xfrm>
            <a:off x="3450505" y="2249714"/>
            <a:ext cx="4994675" cy="27911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B) DROIT AU TRAVAIL DES DEMANDEURS D’ASILE</a:t>
            </a:r>
            <a:endParaRPr/>
          </a:p>
        </p:txBody>
      </p:sp>
      <p:sp>
        <p:nvSpPr>
          <p:cNvPr id="221" name="Google Shape;22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fr">
                <a:solidFill>
                  <a:schemeClr val="dk1"/>
                </a:solidFill>
              </a:rPr>
              <a:t>Une fois l’autorisation de travail obtenue, elle est valable dans la limite de la durée du droit au séjour du demandeur d’asile.</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fr">
                <a:solidFill>
                  <a:schemeClr val="dk1"/>
                </a:solidFill>
              </a:rPr>
              <a:t>Exemple : un employeur obtient une demande d’autorisation de travail pour un contrat de 18 mois (durée maximum d’un CDD), alors qu’un demandeur d’asile attend une réponse de l’OFPRA depuis plus de 6 mois. Le demandeur d’asile commence à travailler, puis il obtient un rejet de l’OFPRA. Il fait un recours CNDA dans le délai imparti et son attestation de demande d’asile continue d’être renouvelée : il peut continuer à travailler. Son droit au travail s’arrête lorsqu’il n’a plus d’attestation de demande d’asile ou lorsque le contrat arrive à son terme.</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1) Qu'est-ce que la régularisation par le travail ?</a:t>
            </a:r>
            <a:endParaRPr sz="450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1000"/>
              </a:spcBef>
              <a:spcAft>
                <a:spcPts val="0"/>
              </a:spcAft>
              <a:buSzPts val="1018"/>
              <a:buNone/>
            </a:pPr>
            <a:r>
              <a:rPr lang="fr" sz="1765">
                <a:solidFill>
                  <a:schemeClr val="dk1"/>
                </a:solidFill>
              </a:rPr>
              <a:t>Code de l’entrée et du séjour des étrangers et du droit d’asile (CESEDA)</a:t>
            </a:r>
            <a:endParaRPr sz="1765">
              <a:solidFill>
                <a:schemeClr val="dk1"/>
              </a:solidFill>
            </a:endParaRPr>
          </a:p>
          <a:p>
            <a:pPr marL="0" lvl="0" indent="0" algn="l" rtl="0">
              <a:lnSpc>
                <a:spcPct val="95000"/>
              </a:lnSpc>
              <a:spcBef>
                <a:spcPts val="1000"/>
              </a:spcBef>
              <a:spcAft>
                <a:spcPts val="0"/>
              </a:spcAft>
              <a:buSzPts val="1018"/>
              <a:buNone/>
            </a:pPr>
            <a:r>
              <a:rPr lang="fr" sz="1765">
                <a:solidFill>
                  <a:schemeClr val="dk1"/>
                </a:solidFill>
              </a:rPr>
              <a:t>LIVRE IV, TITRE III, CHAPITRE V : ADMISSION EXCEPTIONNELLE AU SEJOUR</a:t>
            </a:r>
            <a:endParaRPr sz="1765">
              <a:solidFill>
                <a:schemeClr val="dk1"/>
              </a:solidFill>
            </a:endParaRPr>
          </a:p>
          <a:p>
            <a:pPr marL="0" lvl="0" indent="0" algn="l" rtl="0">
              <a:lnSpc>
                <a:spcPct val="95000"/>
              </a:lnSpc>
              <a:spcBef>
                <a:spcPts val="1000"/>
              </a:spcBef>
              <a:spcAft>
                <a:spcPts val="0"/>
              </a:spcAft>
              <a:buSzPts val="1018"/>
              <a:buNone/>
            </a:pPr>
            <a:endParaRPr sz="1765">
              <a:solidFill>
                <a:schemeClr val="dk1"/>
              </a:solidFill>
            </a:endParaRPr>
          </a:p>
          <a:p>
            <a:pPr marL="0" lvl="0" indent="0" algn="l" rtl="0">
              <a:lnSpc>
                <a:spcPct val="95000"/>
              </a:lnSpc>
              <a:spcBef>
                <a:spcPts val="1000"/>
              </a:spcBef>
              <a:spcAft>
                <a:spcPts val="0"/>
              </a:spcAft>
              <a:buSzPts val="1018"/>
              <a:buNone/>
            </a:pPr>
            <a:r>
              <a:rPr lang="fr" sz="1765">
                <a:solidFill>
                  <a:schemeClr val="dk1"/>
                </a:solidFill>
              </a:rPr>
              <a:t>Article L435-1 : </a:t>
            </a:r>
            <a:r>
              <a:rPr lang="fr" sz="1765" i="1">
                <a:solidFill>
                  <a:schemeClr val="dk1"/>
                </a:solidFill>
              </a:rPr>
              <a:t>L'étranger dont l'admission au séjour répond à des considérations humanitaires ou se justifie au regard des motifs exceptionnels qu'il fait valoir </a:t>
            </a:r>
            <a:r>
              <a:rPr lang="fr" sz="1765" b="1" i="1" u="sng">
                <a:solidFill>
                  <a:schemeClr val="dk1"/>
                </a:solidFill>
              </a:rPr>
              <a:t>peut se voir délivrer </a:t>
            </a:r>
            <a:r>
              <a:rPr lang="fr" sz="1765" i="1">
                <a:solidFill>
                  <a:schemeClr val="dk1"/>
                </a:solidFill>
              </a:rPr>
              <a:t>une carte de séjour temporaire portant la mention " salarié ", " travailleur temporaire " ou " vie privée et familiale ", sans que soit opposable la condition prévue à l'article L. 412-1.</a:t>
            </a:r>
            <a:endParaRPr sz="1765" i="1">
              <a:solidFill>
                <a:schemeClr val="dk1"/>
              </a:solidFill>
            </a:endParaRPr>
          </a:p>
          <a:p>
            <a:pPr marL="0" lvl="0" indent="0" algn="l" rtl="0">
              <a:lnSpc>
                <a:spcPct val="95000"/>
              </a:lnSpc>
              <a:spcBef>
                <a:spcPts val="1000"/>
              </a:spcBef>
              <a:spcAft>
                <a:spcPts val="0"/>
              </a:spcAft>
              <a:buSzPts val="1018"/>
              <a:buNone/>
            </a:pPr>
            <a:endParaRPr sz="1765">
              <a:solidFill>
                <a:schemeClr val="dk1"/>
              </a:solidFill>
            </a:endParaRPr>
          </a:p>
          <a:p>
            <a:pPr marL="0" lvl="0" indent="0" algn="l" rtl="0">
              <a:lnSpc>
                <a:spcPct val="95000"/>
              </a:lnSpc>
              <a:spcBef>
                <a:spcPts val="1000"/>
              </a:spcBef>
              <a:spcAft>
                <a:spcPts val="0"/>
              </a:spcAft>
              <a:buSzPts val="1018"/>
              <a:buNone/>
            </a:pPr>
            <a:r>
              <a:rPr lang="fr" sz="1765">
                <a:solidFill>
                  <a:schemeClr val="dk1"/>
                </a:solidFill>
              </a:rPr>
              <a:t>= pouvoir discrétionnaire du préfet (différence avec titres de séjour  dits "de plein droit")</a:t>
            </a:r>
            <a:endParaRPr sz="1665">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 LA RÉGULARISATION “EMMAÜS”</a:t>
            </a:r>
            <a:endParaRPr/>
          </a:p>
        </p:txBody>
      </p:sp>
      <p:sp>
        <p:nvSpPr>
          <p:cNvPr id="227" name="Google Shape;22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fr">
                <a:solidFill>
                  <a:schemeClr val="dk1"/>
                </a:solidFill>
              </a:rPr>
              <a:t>Article L435-2 du CESEDA :</a:t>
            </a:r>
            <a:endParaRPr sz="1100" u="sng">
              <a:solidFill>
                <a:schemeClr val="dk1"/>
              </a:solidFill>
              <a:hlinkClick r:id="rId3">
                <a:extLst>
                  <a:ext uri="{A12FA001-AC4F-418D-AE19-62706E023703}">
                    <ahyp:hlinkClr xmlns:ahyp="http://schemas.microsoft.com/office/drawing/2018/hyperlinkcolor" val="tx"/>
                  </a:ext>
                </a:extLst>
              </a:hlinkClick>
            </a:endParaRPr>
          </a:p>
          <a:p>
            <a:pPr marL="0" lvl="0" indent="0" algn="just" rtl="0">
              <a:spcBef>
                <a:spcPts val="1200"/>
              </a:spcBef>
              <a:spcAft>
                <a:spcPts val="1200"/>
              </a:spcAft>
              <a:buNone/>
            </a:pPr>
            <a:r>
              <a:rPr lang="fr" sz="1600">
                <a:solidFill>
                  <a:schemeClr val="dk1"/>
                </a:solidFill>
              </a:rPr>
              <a:t>L'étranger accueilli par les organismes mentionnés au</a:t>
            </a:r>
            <a:r>
              <a:rPr lang="fr" sz="1600">
                <a:solidFill>
                  <a:schemeClr val="dk1"/>
                </a:solidFill>
                <a:uFill>
                  <a:noFill/>
                </a:uFill>
                <a:hlinkClick r:id="rId4">
                  <a:extLst>
                    <a:ext uri="{A12FA001-AC4F-418D-AE19-62706E023703}">
                      <ahyp:hlinkClr xmlns:ahyp="http://schemas.microsoft.com/office/drawing/2018/hyperlinkcolor" val="tx"/>
                    </a:ext>
                  </a:extLst>
                </a:hlinkClick>
              </a:rPr>
              <a:t> </a:t>
            </a:r>
            <a:r>
              <a:rPr lang="fr" sz="1600" u="sng">
                <a:solidFill>
                  <a:schemeClr val="dk1"/>
                </a:solidFill>
                <a:hlinkClick r:id="rId4">
                  <a:extLst>
                    <a:ext uri="{A12FA001-AC4F-418D-AE19-62706E023703}">
                      <ahyp:hlinkClr xmlns:ahyp="http://schemas.microsoft.com/office/drawing/2018/hyperlinkcolor" val="tx"/>
                    </a:ext>
                  </a:extLst>
                </a:hlinkClick>
              </a:rPr>
              <a:t>premier alinéa de l'article L. 265-1 du code de l'action sociale et des familles</a:t>
            </a:r>
            <a:r>
              <a:rPr lang="fr" sz="1600">
                <a:solidFill>
                  <a:schemeClr val="dk1"/>
                </a:solidFill>
              </a:rPr>
              <a:t> et justifiant de </a:t>
            </a:r>
            <a:r>
              <a:rPr lang="fr" sz="1600" b="1">
                <a:solidFill>
                  <a:schemeClr val="dk1"/>
                </a:solidFill>
              </a:rPr>
              <a:t>trois années d'activité ininterrompue au sein de ce dernier</a:t>
            </a:r>
            <a:r>
              <a:rPr lang="fr" sz="1600">
                <a:solidFill>
                  <a:schemeClr val="dk1"/>
                </a:solidFill>
              </a:rPr>
              <a:t>, du </a:t>
            </a:r>
            <a:r>
              <a:rPr lang="fr" sz="1600" b="1">
                <a:solidFill>
                  <a:schemeClr val="dk1"/>
                </a:solidFill>
              </a:rPr>
              <a:t>caractère réel et sérieux de cette activité</a:t>
            </a:r>
            <a:r>
              <a:rPr lang="fr" sz="1600">
                <a:solidFill>
                  <a:schemeClr val="dk1"/>
                </a:solidFill>
              </a:rPr>
              <a:t> et de ses </a:t>
            </a:r>
            <a:r>
              <a:rPr lang="fr" sz="1600" b="1">
                <a:solidFill>
                  <a:schemeClr val="dk1"/>
                </a:solidFill>
              </a:rPr>
              <a:t>perspectives d'intégration</a:t>
            </a:r>
            <a:r>
              <a:rPr lang="fr" sz="1600">
                <a:solidFill>
                  <a:schemeClr val="dk1"/>
                </a:solidFill>
              </a:rPr>
              <a:t>, peut se voir délivrer une carte de séjour temporaire portant la mention " salarié ", " travailleur temporaire " ou " vie privée et familiale ", sans que soit opposable la condition prévue à l'article L. 412-1.</a:t>
            </a:r>
            <a:endParaRPr sz="23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RESSOURCES </a:t>
            </a:r>
            <a:endParaRPr/>
          </a:p>
        </p:txBody>
      </p:sp>
      <p:sp>
        <p:nvSpPr>
          <p:cNvPr id="233" name="Google Shape;23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1600"/>
              <a:t>Circulaires Valls 2012 : </a:t>
            </a:r>
            <a:r>
              <a:rPr lang="fr" sz="1600" u="sng">
                <a:solidFill>
                  <a:schemeClr val="hlink"/>
                </a:solidFill>
                <a:hlinkClick r:id="rId3"/>
              </a:rPr>
              <a:t>Circulaire INTK1229185C du 28 novembre 2012 relative aux conditions d'examen des demandes d'admission au séjour dépos</a:t>
            </a:r>
            <a:endParaRPr sz="1600"/>
          </a:p>
          <a:p>
            <a:pPr marL="0" lvl="0" indent="0" algn="l" rtl="0">
              <a:spcBef>
                <a:spcPts val="1200"/>
              </a:spcBef>
              <a:spcAft>
                <a:spcPts val="0"/>
              </a:spcAft>
              <a:buNone/>
            </a:pPr>
            <a:endParaRPr sz="1600"/>
          </a:p>
          <a:p>
            <a:pPr marL="0" lvl="0" indent="0" algn="l" rtl="0">
              <a:spcBef>
                <a:spcPts val="1200"/>
              </a:spcBef>
              <a:spcAft>
                <a:spcPts val="0"/>
              </a:spcAft>
              <a:buNone/>
            </a:pPr>
            <a:r>
              <a:rPr lang="fr" sz="1600"/>
              <a:t>brochure gisti : </a:t>
            </a:r>
            <a:r>
              <a:rPr lang="fr" sz="1100" u="sng">
                <a:solidFill>
                  <a:schemeClr val="hlink"/>
                </a:solidFill>
                <a:hlinkClick r:id="rId4"/>
              </a:rPr>
              <a:t>Régularisation : la circulaire « Valls » du 28 novembre 2012. Analyse et mode d'emploi (Note patique)</a:t>
            </a:r>
            <a:endParaRPr/>
          </a:p>
          <a:p>
            <a:pPr marL="0" lvl="0" indent="0" algn="l" rtl="0">
              <a:spcBef>
                <a:spcPts val="1200"/>
              </a:spcBef>
              <a:spcAft>
                <a:spcPts val="0"/>
              </a:spcAft>
              <a:buNone/>
            </a:pPr>
            <a:endParaRPr/>
          </a:p>
          <a:p>
            <a:pPr marL="0" lvl="0" indent="0" algn="l" rtl="0">
              <a:spcBef>
                <a:spcPts val="1200"/>
              </a:spcBef>
              <a:spcAft>
                <a:spcPts val="1200"/>
              </a:spcAft>
              <a:buNone/>
            </a:pPr>
            <a:r>
              <a:rPr lang="fr"/>
              <a:t>guide pratique de la CFDT (surtout utile pour les modèles de courrier) </a:t>
            </a:r>
            <a:r>
              <a:rPr lang="fr" sz="1100" u="sng">
                <a:solidFill>
                  <a:schemeClr val="hlink"/>
                </a:solidFill>
                <a:hlinkClick r:id="rId5"/>
              </a:rPr>
              <a:t>https://www.cfdt.fr/portail/outils/guides/la-regularisation-des-travailleurs-sans-papiers-srv2_385711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1) Qu'est-ce que la régularisation par le travail ?</a:t>
            </a:r>
            <a:endParaRPr sz="4500"/>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1000"/>
              </a:spcBef>
              <a:spcAft>
                <a:spcPts val="0"/>
              </a:spcAft>
              <a:buSzPts val="1018"/>
              <a:buNone/>
            </a:pPr>
            <a:r>
              <a:rPr lang="fr" sz="1765">
                <a:solidFill>
                  <a:schemeClr val="dk1"/>
                </a:solidFill>
              </a:rPr>
              <a:t>Circulaire n° NOR INTK1229185C sur les conditions d'examen des demandes d'admission au séjour déposées par des ressortissants étrangers en situation irrégulière dans le cadre des dispositions du code de l'entrée et du séjour des étrangers et du droit d'asile du 28 novembre 2012</a:t>
            </a:r>
            <a:endParaRPr sz="1765">
              <a:solidFill>
                <a:schemeClr val="dk1"/>
              </a:solidFill>
            </a:endParaRPr>
          </a:p>
          <a:p>
            <a:pPr marL="0" lvl="0" indent="0" algn="l" rtl="0">
              <a:lnSpc>
                <a:spcPct val="95000"/>
              </a:lnSpc>
              <a:spcBef>
                <a:spcPts val="1000"/>
              </a:spcBef>
              <a:spcAft>
                <a:spcPts val="0"/>
              </a:spcAft>
              <a:buSzPts val="1018"/>
              <a:buNone/>
            </a:pPr>
            <a:endParaRPr sz="1765">
              <a:solidFill>
                <a:schemeClr val="dk1"/>
              </a:solidFill>
            </a:endParaRPr>
          </a:p>
          <a:p>
            <a:pPr marL="0" lvl="0" indent="0" algn="ctr" rtl="0">
              <a:lnSpc>
                <a:spcPct val="95000"/>
              </a:lnSpc>
              <a:spcBef>
                <a:spcPts val="1000"/>
              </a:spcBef>
              <a:spcAft>
                <a:spcPts val="0"/>
              </a:spcAft>
              <a:buSzPts val="1018"/>
              <a:buNone/>
            </a:pPr>
            <a:r>
              <a:rPr lang="fr" sz="1765">
                <a:solidFill>
                  <a:schemeClr val="dk1"/>
                </a:solidFill>
              </a:rPr>
              <a:t>=</a:t>
            </a:r>
            <a:endParaRPr sz="1765">
              <a:solidFill>
                <a:schemeClr val="dk1"/>
              </a:solidFill>
            </a:endParaRPr>
          </a:p>
          <a:p>
            <a:pPr marL="0" lvl="0" indent="0" algn="l" rtl="0">
              <a:lnSpc>
                <a:spcPct val="95000"/>
              </a:lnSpc>
              <a:spcBef>
                <a:spcPts val="1000"/>
              </a:spcBef>
              <a:spcAft>
                <a:spcPts val="0"/>
              </a:spcAft>
              <a:buSzPts val="1018"/>
              <a:buNone/>
            </a:pPr>
            <a:endParaRPr sz="1765">
              <a:solidFill>
                <a:schemeClr val="dk1"/>
              </a:solidFill>
            </a:endParaRPr>
          </a:p>
          <a:p>
            <a:pPr marL="0" lvl="0" indent="0" algn="l" rtl="0">
              <a:lnSpc>
                <a:spcPct val="95000"/>
              </a:lnSpc>
              <a:spcBef>
                <a:spcPts val="1000"/>
              </a:spcBef>
              <a:spcAft>
                <a:spcPts val="0"/>
              </a:spcAft>
              <a:buSzPts val="1018"/>
              <a:buNone/>
            </a:pPr>
            <a:r>
              <a:rPr lang="fr" sz="1765">
                <a:solidFill>
                  <a:schemeClr val="dk1"/>
                </a:solidFill>
              </a:rPr>
              <a:t>“Circulaire Valls” pour harmoniser la mise en œuvre du pouvoir discrétionnaire des préfets sur le territoire</a:t>
            </a:r>
            <a:endParaRPr sz="1765">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a:t>1) Qu'est-ce que la régularisation par le travail ?</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ATTENTION AU DÉPÔT DE DEMANDES INDIVIDUELLES EN DESSOUS DES CRITÈRES DE LA CIRCULAIRE VALLS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r>
              <a:rPr lang="fr" b="1">
                <a:solidFill>
                  <a:schemeClr val="dk1"/>
                </a:solidFill>
              </a:rPr>
              <a:t>OQTF, obligation de quitter le territoire français : </a:t>
            </a:r>
            <a:r>
              <a:rPr lang="fr">
                <a:solidFill>
                  <a:schemeClr val="dk1"/>
                </a:solidFill>
              </a:rPr>
              <a:t>exécutable pendant 1 an</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fr" b="1">
                <a:solidFill>
                  <a:schemeClr val="dk1"/>
                </a:solidFill>
              </a:rPr>
              <a:t>IRTF,  interdiction de retour sur le territoire français</a:t>
            </a:r>
            <a:r>
              <a:rPr lang="fr">
                <a:solidFill>
                  <a:schemeClr val="dk1"/>
                </a:solidFill>
              </a:rPr>
              <a:t> : son délai ne commence à courir que lorsque la personne quitte l’espace Schengen… (contentieux en cours)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t>1) Qu'est-ce que la régularisation par le travail ?</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fr">
                <a:solidFill>
                  <a:schemeClr val="dk1"/>
                </a:solidFill>
              </a:rPr>
              <a:t>POUR LES ALGÉRIENS ET TUNISIENS, ce sont les accords bilatéraux qui s’appliquent et pas le CESEDA :</a:t>
            </a:r>
            <a:endParaRPr>
              <a:solidFill>
                <a:schemeClr val="dk1"/>
              </a:solidFill>
            </a:endParaRPr>
          </a:p>
          <a:p>
            <a:pPr marL="0" lvl="0" indent="0" algn="l" rtl="0">
              <a:spcBef>
                <a:spcPts val="1200"/>
              </a:spcBef>
              <a:spcAft>
                <a:spcPts val="0"/>
              </a:spcAft>
              <a:buNone/>
            </a:pPr>
            <a:r>
              <a:rPr lang="fr">
                <a:solidFill>
                  <a:schemeClr val="dk1"/>
                </a:solidFill>
              </a:rPr>
              <a:t>Accord franco algérien du 27 décembre 1968</a:t>
            </a:r>
            <a:endParaRPr>
              <a:solidFill>
                <a:schemeClr val="dk1"/>
              </a:solidFill>
            </a:endParaRPr>
          </a:p>
          <a:p>
            <a:pPr marL="0" lvl="0" indent="0" algn="l" rtl="0">
              <a:spcBef>
                <a:spcPts val="1200"/>
              </a:spcBef>
              <a:spcAft>
                <a:spcPts val="0"/>
              </a:spcAft>
              <a:buNone/>
            </a:pPr>
            <a:r>
              <a:rPr lang="fr">
                <a:solidFill>
                  <a:schemeClr val="dk1"/>
                </a:solidFill>
              </a:rPr>
              <a:t>Accord franco-tunisien du 17 mars 1988</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fr">
                <a:solidFill>
                  <a:schemeClr val="dk1"/>
                </a:solidFill>
              </a:rPr>
              <a:t>= admission exceptionnelle au séjour encore plus exceptionnelle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2) Les critères indicatifs de la Circulaire Valls</a:t>
            </a:r>
            <a:endParaRPr sz="4500"/>
          </a:p>
        </p:txBody>
      </p:sp>
      <p:pic>
        <p:nvPicPr>
          <p:cNvPr id="91" name="Google Shape;91;p19"/>
          <p:cNvPicPr preferRelativeResize="0"/>
          <p:nvPr/>
        </p:nvPicPr>
        <p:blipFill>
          <a:blip r:embed="rId3">
            <a:alphaModFix/>
          </a:blip>
          <a:stretch>
            <a:fillRect/>
          </a:stretch>
        </p:blipFill>
        <p:spPr>
          <a:xfrm>
            <a:off x="588872" y="1152473"/>
            <a:ext cx="7966278"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2) Les critères indicatifs de la Circulaire Valls</a:t>
            </a:r>
            <a:endParaRPr sz="4500"/>
          </a:p>
        </p:txBody>
      </p:sp>
      <p:pic>
        <p:nvPicPr>
          <p:cNvPr id="97" name="Google Shape;97;p20"/>
          <p:cNvPicPr preferRelativeResize="0"/>
          <p:nvPr/>
        </p:nvPicPr>
        <p:blipFill>
          <a:blip r:embed="rId3">
            <a:alphaModFix/>
          </a:blip>
          <a:stretch>
            <a:fillRect/>
          </a:stretch>
        </p:blipFill>
        <p:spPr>
          <a:xfrm>
            <a:off x="701492" y="1152475"/>
            <a:ext cx="7741008" cy="366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Formulaire de demande d’autorisation de travail</a:t>
            </a:r>
            <a:endParaRPr/>
          </a:p>
        </p:txBody>
      </p:sp>
      <p:pic>
        <p:nvPicPr>
          <p:cNvPr id="111" name="Google Shape;111;p22"/>
          <p:cNvPicPr preferRelativeResize="0"/>
          <p:nvPr/>
        </p:nvPicPr>
        <p:blipFill>
          <a:blip r:embed="rId3">
            <a:alphaModFix/>
          </a:blip>
          <a:stretch>
            <a:fillRect/>
          </a:stretch>
        </p:blipFill>
        <p:spPr>
          <a:xfrm>
            <a:off x="623450" y="1097650"/>
            <a:ext cx="7676750" cy="3778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2145</Words>
  <Application>Microsoft Office PowerPoint</Application>
  <PresentationFormat>Affichage à l'écran (16:9)</PresentationFormat>
  <Paragraphs>182</Paragraphs>
  <Slides>31</Slides>
  <Notes>29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31</vt:i4>
      </vt:variant>
    </vt:vector>
  </HeadingPairs>
  <TitlesOfParts>
    <vt:vector size="34" baseType="lpstr">
      <vt:lpstr>Arial</vt:lpstr>
      <vt:lpstr>Calibri</vt:lpstr>
      <vt:lpstr>Simple Light</vt:lpstr>
      <vt:lpstr>ATELIER D'AUTODÉFENSE  JURIDIQUE</vt:lpstr>
      <vt:lpstr>Présentation PowerPoint</vt:lpstr>
      <vt:lpstr>1) Qu'est-ce que la régularisation par le travail ?</vt:lpstr>
      <vt:lpstr>1) Qu'est-ce que la régularisation par le travail ?</vt:lpstr>
      <vt:lpstr>1) Qu'est-ce que la régularisation par le travail ?</vt:lpstr>
      <vt:lpstr>1) Qu'est-ce que la régularisation par le travail ?</vt:lpstr>
      <vt:lpstr>2) Les critères indicatifs de la Circulaire Valls</vt:lpstr>
      <vt:lpstr>2) Les critères indicatifs de la Circulaire Valls</vt:lpstr>
      <vt:lpstr>Formulaire de demande d’autorisation de travail</vt:lpstr>
      <vt:lpstr>Formulaire de demande d’autorisation de travail</vt:lpstr>
      <vt:lpstr>3) les critères de la régularisation Darmanin</vt:lpstr>
      <vt:lpstr>3) les critères de la régularisation Darmanin</vt:lpstr>
      <vt:lpstr>Liste complète des documents à fournir</vt:lpstr>
      <vt:lpstr>Comment justifier de ses années de présence ?</vt:lpstr>
      <vt:lpstr>Comment justifier de ses années d'activité professionnelle ?</vt:lpstr>
      <vt:lpstr>FOCUS : les principaux droits des travailleurs-ses</vt:lpstr>
      <vt:lpstr> Comment est-ce possible que les gens aient des fiches de paie alors qu'ils ne sont pas autorisés à travailler ?</vt:lpstr>
      <vt:lpstr>Qui examine la demande ?</vt:lpstr>
      <vt:lpstr>Qu’est-ce qu’on peut obtenir ?</vt:lpstr>
      <vt:lpstr>Et les CESU dans tout ça ? </vt:lpstr>
      <vt:lpstr>Et les livreurs dans tout ça ?</vt:lpstr>
      <vt:lpstr>Exemples de luttes collectives victorieuses !!</vt:lpstr>
      <vt:lpstr>B) DROIT AU TRAVAIL DES DEMANDEURS D’ASILE</vt:lpstr>
      <vt:lpstr>B) DROIT AU TRAVAIL DES DEMANDEURS D’ASILE</vt:lpstr>
      <vt:lpstr>B) DROIT AU TRAVAIL DES DEMANDEURS D’ASILE</vt:lpstr>
      <vt:lpstr>B) DROIT AU TRAVAIL DES DEMANDEURS D’ASILE</vt:lpstr>
      <vt:lpstr>B) DROIT AU TRAVAIL DES DEMANDEURS D’ASILE</vt:lpstr>
      <vt:lpstr>B) DROIT AU TRAVAIL DES DEMANDEURS D’ASILE</vt:lpstr>
      <vt:lpstr>B) DROIT AU TRAVAIL DES DEMANDEURS D’ASILE</vt:lpstr>
      <vt:lpstr>C) LA RÉGULARISATION “EMMAÜS”</vt:lpstr>
      <vt:lpstr>RESSOURCES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D'AUTODÉFENSE  JURIDIQUE</dc:title>
  <dc:creator>arnaud de Riviere de La Mure</dc:creator>
  <cp:lastModifiedBy>arnaud de Riviere de La Mure</cp:lastModifiedBy>
  <cp:revision>5</cp:revision>
  <dcterms:modified xsi:type="dcterms:W3CDTF">2024-09-30T19:29:44Z</dcterms:modified>
</cp:coreProperties>
</file>